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59" r:id="rId7"/>
    <p:sldId id="282" r:id="rId8"/>
    <p:sldId id="283" r:id="rId9"/>
    <p:sldId id="280" r:id="rId10"/>
    <p:sldId id="284" r:id="rId11"/>
    <p:sldId id="281"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DA"/>
    <a:srgbClr val="0066FF"/>
    <a:srgbClr val="2314EC"/>
    <a:srgbClr val="335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noProof="0" dirty="0"/>
              <a:t>Kayıt Yaptıran Öğrenci Sayısı</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48</c:v>
                </c:pt>
                <c:pt idx="1">
                  <c:v>75</c:v>
                </c:pt>
                <c:pt idx="2">
                  <c:v>81</c:v>
                </c:pt>
                <c:pt idx="3">
                  <c:v>86</c:v>
                </c:pt>
                <c:pt idx="4">
                  <c:v>88</c:v>
                </c:pt>
              </c:numCache>
            </c:numRef>
          </c:val>
          <c:extLst>
            <c:ext xmlns:c16="http://schemas.microsoft.com/office/drawing/2014/chart" uri="{C3380CC4-5D6E-409C-BE32-E72D297353CC}">
              <c16:uniqueId val="{00000000-78BF-4612-A428-723B7F402DA2}"/>
            </c:ext>
          </c:extLst>
        </c:ser>
        <c:dLbls>
          <c:showLegendKey val="0"/>
          <c:showVal val="0"/>
          <c:showCatName val="0"/>
          <c:showSerName val="0"/>
          <c:showPercent val="0"/>
          <c:showBubbleSize val="0"/>
        </c:dLbls>
        <c:gapWidth val="219"/>
        <c:overlap val="-27"/>
        <c:axId val="645268144"/>
        <c:axId val="647306480"/>
      </c:barChart>
      <c:catAx>
        <c:axId val="64526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647306480"/>
        <c:crosses val="autoZero"/>
        <c:auto val="1"/>
        <c:lblAlgn val="ctr"/>
        <c:lblOffset val="100"/>
        <c:noMultiLvlLbl val="0"/>
      </c:catAx>
      <c:valAx>
        <c:axId val="647306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64526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357B99F6-259C-4E1E-818C-442CF6E194D6}" type="datetimeFigureOut">
              <a:rPr lang="tr-TR" smtClean="0"/>
              <a:t>18.03.2024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289684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7B99F6-259C-4E1E-818C-442CF6E194D6}" type="datetimeFigureOut">
              <a:rPr lang="tr-TR" smtClean="0"/>
              <a:t>18.03.2024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3129509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7B99F6-259C-4E1E-818C-442CF6E194D6}" type="datetimeFigureOut">
              <a:rPr lang="tr-TR" smtClean="0"/>
              <a:t>18.03.2024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379822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7B99F6-259C-4E1E-818C-442CF6E194D6}" type="datetimeFigureOut">
              <a:rPr lang="tr-TR" smtClean="0"/>
              <a:t>18.03.2024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402143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57B99F6-259C-4E1E-818C-442CF6E194D6}" type="datetimeFigureOut">
              <a:rPr lang="tr-TR" smtClean="0"/>
              <a:t>18.03.2024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87646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57B99F6-259C-4E1E-818C-442CF6E194D6}" type="datetimeFigureOut">
              <a:rPr lang="tr-TR" smtClean="0"/>
              <a:t>18.03.2024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280042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57B99F6-259C-4E1E-818C-442CF6E194D6}" type="datetimeFigureOut">
              <a:rPr lang="tr-TR" smtClean="0"/>
              <a:t>18.03.2024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14979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357B99F6-259C-4E1E-818C-442CF6E194D6}" type="datetimeFigureOut">
              <a:rPr lang="tr-TR" smtClean="0"/>
              <a:t>18.03.2024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163654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57B99F6-259C-4E1E-818C-442CF6E194D6}" type="datetimeFigureOut">
              <a:rPr lang="tr-TR" smtClean="0"/>
              <a:t>18.03.2024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347268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57B99F6-259C-4E1E-818C-442CF6E194D6}" type="datetimeFigureOut">
              <a:rPr lang="tr-TR" smtClean="0"/>
              <a:t>18.03.2024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302167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57B99F6-259C-4E1E-818C-442CF6E194D6}" type="datetimeFigureOut">
              <a:rPr lang="tr-TR" smtClean="0"/>
              <a:t>18.03.2024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B5C458-06B1-4438-9A4F-DD3999221164}" type="slidenum">
              <a:rPr lang="tr-TR" smtClean="0"/>
              <a:t>‹#›</a:t>
            </a:fld>
            <a:endParaRPr lang="tr-TR"/>
          </a:p>
        </p:txBody>
      </p:sp>
    </p:spTree>
    <p:extLst>
      <p:ext uri="{BB962C8B-B14F-4D97-AF65-F5344CB8AC3E}">
        <p14:creationId xmlns:p14="http://schemas.microsoft.com/office/powerpoint/2010/main" val="208735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B99F6-259C-4E1E-818C-442CF6E194D6}" type="datetimeFigureOut">
              <a:rPr lang="tr-TR" smtClean="0"/>
              <a:t>18.03.2024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5C458-06B1-4438-9A4F-DD3999221164}" type="slidenum">
              <a:rPr lang="tr-TR" smtClean="0"/>
              <a:t>‹#›</a:t>
            </a:fld>
            <a:endParaRPr lang="tr-TR"/>
          </a:p>
        </p:txBody>
      </p:sp>
    </p:spTree>
    <p:extLst>
      <p:ext uri="{BB962C8B-B14F-4D97-AF65-F5344CB8AC3E}">
        <p14:creationId xmlns:p14="http://schemas.microsoft.com/office/powerpoint/2010/main" val="3041124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3" Type="http://schemas.openxmlformats.org/officeDocument/2006/relationships/image" Target="../media/image9.emf"/><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image" Target="../media/image12.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4.pn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 Id="rId1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 y="0"/>
            <a:ext cx="12193475" cy="6858000"/>
          </a:xfrm>
          <a:prstGeom prst="rect">
            <a:avLst/>
          </a:prstGeom>
        </p:spPr>
      </p:pic>
      <p:pic>
        <p:nvPicPr>
          <p:cNvPr id="10" name="Resim 9"/>
          <p:cNvPicPr>
            <a:picLocks noChangeAspect="1"/>
          </p:cNvPicPr>
          <p:nvPr/>
        </p:nvPicPr>
        <p:blipFill>
          <a:blip r:embed="rId3"/>
          <a:stretch>
            <a:fillRect/>
          </a:stretch>
        </p:blipFill>
        <p:spPr>
          <a:xfrm>
            <a:off x="0" y="415"/>
            <a:ext cx="12191999" cy="6857169"/>
          </a:xfrm>
          <a:prstGeom prst="rect">
            <a:avLst/>
          </a:prstGeom>
        </p:spPr>
      </p:pic>
      <p:sp>
        <p:nvSpPr>
          <p:cNvPr id="13" name="Metin kutusu 12"/>
          <p:cNvSpPr txBox="1"/>
          <p:nvPr/>
        </p:nvSpPr>
        <p:spPr>
          <a:xfrm>
            <a:off x="991402" y="2107934"/>
            <a:ext cx="7016817" cy="1077218"/>
          </a:xfrm>
          <a:prstGeom prst="rect">
            <a:avLst/>
          </a:prstGeom>
          <a:noFill/>
        </p:spPr>
        <p:txBody>
          <a:bodyPr wrap="square" rtlCol="0">
            <a:spAutoFit/>
          </a:bodyPr>
          <a:lstStyle/>
          <a:p>
            <a:r>
              <a:rPr lang="tr-TR" sz="3200" dirty="0">
                <a:solidFill>
                  <a:srgbClr val="FFFFFF"/>
                </a:solidFill>
              </a:rPr>
              <a:t>YAZILIM MÜHENDİSLİĞİ </a:t>
            </a:r>
          </a:p>
          <a:p>
            <a:r>
              <a:rPr lang="tr-TR" sz="3200" dirty="0">
                <a:solidFill>
                  <a:srgbClr val="FFFFFF"/>
                </a:solidFill>
              </a:rPr>
              <a:t>BÖLÜM TANITIMI</a:t>
            </a:r>
            <a:endParaRPr lang="tr-TR" sz="2900" dirty="0">
              <a:solidFill>
                <a:schemeClr val="bg1"/>
              </a:solidFill>
              <a:latin typeface="Roboto" pitchFamily="2" charset="0"/>
              <a:ea typeface="Roboto" pitchFamily="2" charset="0"/>
            </a:endParaRPr>
          </a:p>
        </p:txBody>
      </p:sp>
      <p:pic>
        <p:nvPicPr>
          <p:cNvPr id="20" name="Resim 19"/>
          <p:cNvPicPr>
            <a:picLocks noChangeAspect="1"/>
          </p:cNvPicPr>
          <p:nvPr/>
        </p:nvPicPr>
        <p:blipFill>
          <a:blip r:embed="rId4"/>
          <a:stretch>
            <a:fillRect/>
          </a:stretch>
        </p:blipFill>
        <p:spPr>
          <a:xfrm>
            <a:off x="1097282" y="5801624"/>
            <a:ext cx="1612187" cy="320043"/>
          </a:xfrm>
          <a:prstGeom prst="rect">
            <a:avLst/>
          </a:prstGeom>
        </p:spPr>
      </p:pic>
    </p:spTree>
    <p:extLst>
      <p:ext uri="{BB962C8B-B14F-4D97-AF65-F5344CB8AC3E}">
        <p14:creationId xmlns:p14="http://schemas.microsoft.com/office/powerpoint/2010/main" val="180569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556492" y="4764023"/>
            <a:ext cx="312420" cy="1572768"/>
          </a:xfrm>
          <a:prstGeom prst="rect">
            <a:avLst/>
          </a:prstGeom>
        </p:spPr>
      </p:pic>
      <p:sp>
        <p:nvSpPr>
          <p:cNvPr id="4" name="object 4"/>
          <p:cNvSpPr txBox="1">
            <a:spLocks noGrp="1"/>
          </p:cNvSpPr>
          <p:nvPr>
            <p:ph type="title"/>
          </p:nvPr>
        </p:nvSpPr>
        <p:spPr>
          <a:xfrm>
            <a:off x="1121765" y="377139"/>
            <a:ext cx="8327035" cy="459741"/>
          </a:xfrm>
          <a:prstGeom prst="rect">
            <a:avLst/>
          </a:prstGeom>
        </p:spPr>
        <p:txBody>
          <a:bodyPr vert="horz" wrap="square" lIns="0" tIns="13335" rIns="0" bIns="0" rtlCol="0">
            <a:spAutoFit/>
          </a:bodyPr>
          <a:lstStyle/>
          <a:p>
            <a:pPr marR="5080">
              <a:lnSpc>
                <a:spcPct val="100000"/>
              </a:lnSpc>
              <a:spcBef>
                <a:spcPts val="105"/>
              </a:spcBef>
            </a:pPr>
            <a:r>
              <a:rPr sz="2900" dirty="0">
                <a:solidFill>
                  <a:schemeClr val="accent1">
                    <a:lumMod val="50000"/>
                  </a:schemeClr>
                </a:solidFill>
                <a:latin typeface="Roboto" pitchFamily="2" charset="0"/>
                <a:ea typeface="Roboto" pitchFamily="2" charset="0"/>
                <a:cs typeface="+mn-cs"/>
              </a:rPr>
              <a:t>Bölümün Teknolojik ve Fiziksel Kaynak  Analizi</a:t>
            </a:r>
          </a:p>
        </p:txBody>
      </p:sp>
      <p:sp>
        <p:nvSpPr>
          <p:cNvPr id="5" name="object 5"/>
          <p:cNvSpPr txBox="1"/>
          <p:nvPr/>
        </p:nvSpPr>
        <p:spPr>
          <a:xfrm>
            <a:off x="761491" y="1266824"/>
            <a:ext cx="10299065" cy="4574201"/>
          </a:xfrm>
          <a:prstGeom prst="rect">
            <a:avLst/>
          </a:prstGeom>
        </p:spPr>
        <p:txBody>
          <a:bodyPr vert="horz" wrap="square" lIns="0" tIns="12700" rIns="0" bIns="0" rtlCol="0">
            <a:spAutoFit/>
          </a:bodyPr>
          <a:lstStyle/>
          <a:p>
            <a:pPr marL="12700" marR="5080">
              <a:lnSpc>
                <a:spcPct val="150000"/>
              </a:lnSpc>
              <a:spcBef>
                <a:spcPts val="100"/>
              </a:spcBef>
              <a:tabLst>
                <a:tab pos="943610" algn="l"/>
                <a:tab pos="2397760" algn="l"/>
                <a:tab pos="3345815" algn="l"/>
                <a:tab pos="4699000" algn="l"/>
                <a:tab pos="5151755" algn="l"/>
                <a:tab pos="5793740" algn="l"/>
                <a:tab pos="6944359" algn="l"/>
                <a:tab pos="8334375" algn="l"/>
                <a:tab pos="10009505" algn="l"/>
              </a:tabLst>
            </a:pPr>
            <a:r>
              <a:rPr sz="1800" dirty="0">
                <a:latin typeface="Arial MT"/>
                <a:cs typeface="Arial MT"/>
              </a:rPr>
              <a:t>Yazılım	Mühendisliği	bölümü	</a:t>
            </a:r>
            <a:r>
              <a:rPr sz="1800" dirty="0" err="1">
                <a:latin typeface="Arial MT"/>
                <a:cs typeface="Arial MT"/>
              </a:rPr>
              <a:t>bünyesinde</a:t>
            </a:r>
            <a:r>
              <a:rPr sz="1800" dirty="0">
                <a:latin typeface="Arial MT"/>
                <a:cs typeface="Arial MT"/>
              </a:rPr>
              <a:t>	</a:t>
            </a:r>
            <a:r>
              <a:rPr sz="1800" dirty="0" err="1">
                <a:latin typeface="Arial MT"/>
                <a:cs typeface="Arial MT"/>
              </a:rPr>
              <a:t>bir</a:t>
            </a:r>
            <a:r>
              <a:rPr sz="1800" dirty="0">
                <a:latin typeface="Arial MT"/>
                <a:cs typeface="Arial MT"/>
              </a:rPr>
              <a:t>	adet	bilgisayar	laboratuvarı	</a:t>
            </a:r>
            <a:r>
              <a:rPr sz="1800" dirty="0" err="1">
                <a:latin typeface="Arial MT"/>
                <a:cs typeface="Arial MT"/>
              </a:rPr>
              <a:t>bulunmaktadır</a:t>
            </a:r>
            <a:r>
              <a:rPr sz="1800" dirty="0">
                <a:latin typeface="Arial MT"/>
                <a:cs typeface="Arial MT"/>
              </a:rPr>
              <a:t>.	Bu  laboratuvarda 30 adet masaüstü bilgisayar </a:t>
            </a:r>
            <a:r>
              <a:rPr sz="1800" dirty="0" err="1">
                <a:latin typeface="Arial MT"/>
                <a:cs typeface="Arial MT"/>
              </a:rPr>
              <a:t>bulunmaktadır</a:t>
            </a:r>
            <a:r>
              <a:rPr sz="1800" dirty="0">
                <a:latin typeface="Arial MT"/>
                <a:cs typeface="Arial MT"/>
              </a:rPr>
              <a:t>.</a:t>
            </a:r>
          </a:p>
          <a:p>
            <a:pPr marL="12700" marR="6350">
              <a:lnSpc>
                <a:spcPct val="152300"/>
              </a:lnSpc>
              <a:spcBef>
                <a:spcPts val="45"/>
              </a:spcBef>
              <a:tabLst>
                <a:tab pos="2824480" algn="l"/>
                <a:tab pos="6891020" algn="l"/>
                <a:tab pos="8413750" algn="l"/>
              </a:tabLst>
            </a:pPr>
            <a:r>
              <a:rPr sz="1800" dirty="0">
                <a:latin typeface="Arial MT"/>
                <a:cs typeface="Arial MT"/>
              </a:rPr>
              <a:t>Bir adet öğrencilerin kişisel	notebookları ile çalışabilecekleri laboratuvar ﬁziksel ortamı kurulmuştur.  Mühendislik Fakültesinde ortak kullanımda olan 2 adet bilgisayar laboratuvarı	bulunmaktadır. Bu  laboratuvarlardan birinde 60, diğerinde 40 adet masaüstü bilgisayar	bulunmaktadır.</a:t>
            </a:r>
          </a:p>
          <a:p>
            <a:pPr marL="12700" marR="5080" algn="just">
              <a:lnSpc>
                <a:spcPct val="150000"/>
              </a:lnSpc>
              <a:spcBef>
                <a:spcPts val="110"/>
              </a:spcBef>
            </a:pPr>
            <a:r>
              <a:rPr sz="1800" dirty="0">
                <a:latin typeface="Arial MT"/>
                <a:cs typeface="Arial MT"/>
              </a:rPr>
              <a:t>Fakültemizde Fizik Temel Bilim Laboratuvarı, Mikroişlemciler ve Mikrodenetleyiciler Laboratuvarı,  Mantık Laboratuvarı kurulmuştur. Bu laboratuvarlarda 24 öğrenciye kadar aynı anda eğitim  verilebilmektedir.</a:t>
            </a:r>
          </a:p>
          <a:p>
            <a:pPr marL="12700" marR="5715" algn="just">
              <a:lnSpc>
                <a:spcPct val="150100"/>
              </a:lnSpc>
              <a:spcBef>
                <a:spcPts val="90"/>
              </a:spcBef>
            </a:pPr>
            <a:r>
              <a:rPr sz="1800" dirty="0">
                <a:latin typeface="Arial MT"/>
                <a:cs typeface="Arial MT"/>
              </a:rPr>
              <a:t>Yazılım Mühendisliği Bölümü öğrencilerinin ders dışı zamanlarında bireysel veya ekip halinde  geliştirecekleri projeleri desteklemek için 36 kişilik bir ﬁziksel ortam kurulmuştur. Burada öğrencilere  elektrik, internet kaynakları ve sunum kaynakları sağlanmıştır.</a:t>
            </a:r>
          </a:p>
        </p:txBody>
      </p:sp>
      <p:pic>
        <p:nvPicPr>
          <p:cNvPr id="6" name="object 6"/>
          <p:cNvPicPr/>
          <p:nvPr/>
        </p:nvPicPr>
        <p:blipFill>
          <a:blip r:embed="rId3" cstate="print"/>
          <a:stretch>
            <a:fillRect/>
          </a:stretch>
        </p:blipFill>
        <p:spPr>
          <a:xfrm>
            <a:off x="612750" y="377139"/>
            <a:ext cx="509015" cy="5090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88676C4-158A-45B6-818D-A844DF1DFD65}"/>
              </a:ext>
            </a:extLst>
          </p:cNvPr>
          <p:cNvPicPr>
            <a:picLocks noChangeAspect="1"/>
          </p:cNvPicPr>
          <p:nvPr/>
        </p:nvPicPr>
        <p:blipFill>
          <a:blip r:embed="rId2">
            <a:duotone>
              <a:prstClr val="black"/>
              <a:schemeClr val="accent1">
                <a:tint val="45000"/>
                <a:satMod val="400000"/>
              </a:schemeClr>
            </a:duotone>
          </a:blip>
          <a:stretch>
            <a:fillRect/>
          </a:stretch>
        </p:blipFill>
        <p:spPr>
          <a:xfrm>
            <a:off x="502967" y="919550"/>
            <a:ext cx="508864" cy="508864"/>
          </a:xfrm>
          <a:prstGeom prst="rect">
            <a:avLst/>
          </a:prstGeom>
        </p:spPr>
      </p:pic>
      <p:pic>
        <p:nvPicPr>
          <p:cNvPr id="5" name="Resim 4"/>
          <p:cNvPicPr>
            <a:picLocks noChangeAspect="1"/>
          </p:cNvPicPr>
          <p:nvPr/>
        </p:nvPicPr>
        <p:blipFill>
          <a:blip r:embed="rId3"/>
          <a:stretch>
            <a:fillRect/>
          </a:stretch>
        </p:blipFill>
        <p:spPr>
          <a:xfrm rot="16200000">
            <a:off x="10926093" y="5394699"/>
            <a:ext cx="1572567" cy="312177"/>
          </a:xfrm>
          <a:prstGeom prst="rect">
            <a:avLst/>
          </a:prstGeom>
        </p:spPr>
      </p:pic>
      <p:sp>
        <p:nvSpPr>
          <p:cNvPr id="13" name="Metin kutusu 12"/>
          <p:cNvSpPr txBox="1"/>
          <p:nvPr/>
        </p:nvSpPr>
        <p:spPr>
          <a:xfrm>
            <a:off x="1049155" y="1001029"/>
            <a:ext cx="7016817" cy="538609"/>
          </a:xfrm>
          <a:prstGeom prst="rect">
            <a:avLst/>
          </a:prstGeom>
          <a:noFill/>
        </p:spPr>
        <p:txBody>
          <a:bodyPr wrap="square" rtlCol="0">
            <a:spAutoFit/>
          </a:bodyPr>
          <a:lstStyle/>
          <a:p>
            <a:r>
              <a:rPr lang="tr-TR" sz="2900" dirty="0">
                <a:solidFill>
                  <a:schemeClr val="accent1">
                    <a:lumMod val="50000"/>
                  </a:schemeClr>
                </a:solidFill>
                <a:latin typeface="Roboto" pitchFamily="2" charset="0"/>
                <a:ea typeface="Roboto" pitchFamily="2" charset="0"/>
              </a:rPr>
              <a:t>Yerleşkemiz ve Fakültemizden</a:t>
            </a:r>
          </a:p>
        </p:txBody>
      </p:sp>
      <p:pic>
        <p:nvPicPr>
          <p:cNvPr id="3" name="object 7">
            <a:extLst>
              <a:ext uri="{FF2B5EF4-FFF2-40B4-BE49-F238E27FC236}">
                <a16:creationId xmlns:a16="http://schemas.microsoft.com/office/drawing/2014/main" id="{51B9898D-EA32-6251-C090-7E6435BA6B61}"/>
              </a:ext>
            </a:extLst>
          </p:cNvPr>
          <p:cNvPicPr/>
          <p:nvPr/>
        </p:nvPicPr>
        <p:blipFill>
          <a:blip r:embed="rId4" cstate="print"/>
          <a:stretch>
            <a:fillRect/>
          </a:stretch>
        </p:blipFill>
        <p:spPr>
          <a:xfrm>
            <a:off x="2967101" y="1814856"/>
            <a:ext cx="6257798" cy="4628278"/>
          </a:xfrm>
          <a:prstGeom prst="rect">
            <a:avLst/>
          </a:prstGeom>
        </p:spPr>
      </p:pic>
    </p:spTree>
    <p:extLst>
      <p:ext uri="{BB962C8B-B14F-4D97-AF65-F5344CB8AC3E}">
        <p14:creationId xmlns:p14="http://schemas.microsoft.com/office/powerpoint/2010/main" val="1568749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4FEF5F3-C2CE-496D-9C30-4908C4F27BDE}"/>
              </a:ext>
            </a:extLst>
          </p:cNvPr>
          <p:cNvPicPr>
            <a:picLocks noChangeAspect="1"/>
          </p:cNvPicPr>
          <p:nvPr/>
        </p:nvPicPr>
        <p:blipFill>
          <a:blip r:embed="rId2">
            <a:duotone>
              <a:prstClr val="black"/>
              <a:schemeClr val="accent1">
                <a:tint val="45000"/>
                <a:satMod val="400000"/>
              </a:schemeClr>
            </a:duotone>
          </a:blip>
          <a:stretch>
            <a:fillRect/>
          </a:stretch>
        </p:blipFill>
        <p:spPr>
          <a:xfrm>
            <a:off x="472330" y="888914"/>
            <a:ext cx="539500" cy="539500"/>
          </a:xfrm>
          <a:prstGeom prst="rect">
            <a:avLst/>
          </a:prstGeom>
        </p:spPr>
      </p:pic>
      <p:pic>
        <p:nvPicPr>
          <p:cNvPr id="5" name="Resim 4"/>
          <p:cNvPicPr>
            <a:picLocks noChangeAspect="1"/>
          </p:cNvPicPr>
          <p:nvPr/>
        </p:nvPicPr>
        <p:blipFill>
          <a:blip r:embed="rId3"/>
          <a:stretch>
            <a:fillRect/>
          </a:stretch>
        </p:blipFill>
        <p:spPr>
          <a:xfrm rot="16200000">
            <a:off x="10926093" y="5394699"/>
            <a:ext cx="1572567" cy="312177"/>
          </a:xfrm>
          <a:prstGeom prst="rect">
            <a:avLst/>
          </a:prstGeom>
        </p:spPr>
      </p:pic>
      <p:sp>
        <p:nvSpPr>
          <p:cNvPr id="13" name="Metin kutusu 12"/>
          <p:cNvSpPr txBox="1"/>
          <p:nvPr/>
        </p:nvSpPr>
        <p:spPr>
          <a:xfrm>
            <a:off x="1049155" y="1001029"/>
            <a:ext cx="7016817" cy="538609"/>
          </a:xfrm>
          <a:prstGeom prst="rect">
            <a:avLst/>
          </a:prstGeom>
          <a:noFill/>
        </p:spPr>
        <p:txBody>
          <a:bodyPr wrap="square" rtlCol="0">
            <a:spAutoFit/>
          </a:bodyPr>
          <a:lstStyle/>
          <a:p>
            <a:r>
              <a:rPr lang="tr-TR" sz="2900" dirty="0">
                <a:solidFill>
                  <a:schemeClr val="accent1">
                    <a:lumMod val="50000"/>
                  </a:schemeClr>
                </a:solidFill>
                <a:latin typeface="Roboto" pitchFamily="2" charset="0"/>
                <a:ea typeface="Roboto" pitchFamily="2" charset="0"/>
              </a:rPr>
              <a:t>İletişim Bilgileri</a:t>
            </a:r>
          </a:p>
        </p:txBody>
      </p:sp>
      <p:sp>
        <p:nvSpPr>
          <p:cNvPr id="18" name="Metin kutusu 17">
            <a:extLst>
              <a:ext uri="{FF2B5EF4-FFF2-40B4-BE49-F238E27FC236}">
                <a16:creationId xmlns:a16="http://schemas.microsoft.com/office/drawing/2014/main" id="{1421FF75-9430-4949-AB36-0F2647FA5DF8}"/>
              </a:ext>
            </a:extLst>
          </p:cNvPr>
          <p:cNvSpPr txBox="1"/>
          <p:nvPr/>
        </p:nvSpPr>
        <p:spPr>
          <a:xfrm>
            <a:off x="1576887" y="1842665"/>
            <a:ext cx="3373388" cy="276999"/>
          </a:xfrm>
          <a:prstGeom prst="rect">
            <a:avLst/>
          </a:prstGeom>
          <a:noFill/>
        </p:spPr>
        <p:txBody>
          <a:bodyPr wrap="square" rtlCol="0">
            <a:spAutoFit/>
          </a:bodyPr>
          <a:lstStyle/>
          <a:p>
            <a:r>
              <a:rPr lang="tr-TR" sz="1200" dirty="0">
                <a:latin typeface="Roboto" pitchFamily="2" charset="0"/>
                <a:ea typeface="Roboto" pitchFamily="2" charset="0"/>
              </a:rPr>
              <a:t>https://yazilimmuhendisligi.samsun.edu.tr/</a:t>
            </a:r>
          </a:p>
        </p:txBody>
      </p:sp>
      <p:pic>
        <p:nvPicPr>
          <p:cNvPr id="8" name="Resim 7">
            <a:extLst>
              <a:ext uri="{FF2B5EF4-FFF2-40B4-BE49-F238E27FC236}">
                <a16:creationId xmlns:a16="http://schemas.microsoft.com/office/drawing/2014/main" id="{9A6701A1-BF12-40D0-AA81-31C2859F2776}"/>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28" y="1819800"/>
            <a:ext cx="301759" cy="301759"/>
          </a:xfrm>
          <a:prstGeom prst="rect">
            <a:avLst/>
          </a:prstGeom>
        </p:spPr>
      </p:pic>
      <p:sp>
        <p:nvSpPr>
          <p:cNvPr id="19" name="Metin kutusu 18">
            <a:extLst>
              <a:ext uri="{FF2B5EF4-FFF2-40B4-BE49-F238E27FC236}">
                <a16:creationId xmlns:a16="http://schemas.microsoft.com/office/drawing/2014/main" id="{03BD5A2A-583F-4F88-9E49-409887A75E63}"/>
              </a:ext>
            </a:extLst>
          </p:cNvPr>
          <p:cNvSpPr txBox="1"/>
          <p:nvPr/>
        </p:nvSpPr>
        <p:spPr>
          <a:xfrm>
            <a:off x="1576887" y="2641239"/>
            <a:ext cx="3774046" cy="276999"/>
          </a:xfrm>
          <a:prstGeom prst="rect">
            <a:avLst/>
          </a:prstGeom>
          <a:noFill/>
        </p:spPr>
        <p:txBody>
          <a:bodyPr wrap="square" rtlCol="0">
            <a:spAutoFit/>
          </a:bodyPr>
          <a:lstStyle/>
          <a:p>
            <a:pPr marL="12700">
              <a:lnSpc>
                <a:spcPct val="100000"/>
              </a:lnSpc>
            </a:pPr>
            <a:r>
              <a:rPr lang="tr-TR" sz="1200" dirty="0">
                <a:uFill>
                  <a:solidFill>
                    <a:srgbClr val="000000"/>
                  </a:solidFill>
                </a:uFill>
                <a:latin typeface="Arial MT"/>
                <a:cs typeface="Arial MT"/>
              </a:rPr>
              <a:t>https://yokatlas.yok.gov.tr/lisans.php?y=112771071</a:t>
            </a:r>
            <a:endParaRPr lang="tr-TR" sz="1200" dirty="0">
              <a:latin typeface="Arial MT"/>
              <a:cs typeface="Arial MT"/>
            </a:endParaRPr>
          </a:p>
        </p:txBody>
      </p:sp>
      <p:pic>
        <p:nvPicPr>
          <p:cNvPr id="28" name="Grafik 19">
            <a:extLst>
              <a:ext uri="{FF2B5EF4-FFF2-40B4-BE49-F238E27FC236}">
                <a16:creationId xmlns:a16="http://schemas.microsoft.com/office/drawing/2014/main" id="{328DD78E-1B35-4744-AB5C-C506E270DF82}"/>
              </a:ext>
            </a:extLst>
          </p:cNvPr>
          <p:cNvPicPr>
            <a:picLocks noChangeAspect="1"/>
          </p:cNvPicPr>
          <p:nvPr/>
        </p:nvPicPr>
        <p:blipFill>
          <a:blip r:embed="rId5">
            <a:duotone>
              <a:schemeClr val="accent3">
                <a:shade val="45000"/>
                <a:satMod val="135000"/>
              </a:schemeClr>
              <a:prstClr val="white"/>
            </a:duotone>
          </a:blip>
          <a:stretch>
            <a:fillRect/>
          </a:stretch>
        </p:blipFill>
        <p:spPr>
          <a:xfrm>
            <a:off x="1151036" y="2235994"/>
            <a:ext cx="301759" cy="301759"/>
          </a:xfrm>
          <a:custGeom>
            <a:avLst/>
            <a:gdLst>
              <a:gd name="connsiteX0" fmla="*/ -503 w 286816"/>
              <a:gd name="connsiteY0" fmla="*/ -503 h 286816"/>
              <a:gd name="connsiteX1" fmla="*/ 286314 w 286816"/>
              <a:gd name="connsiteY1" fmla="*/ -503 h 286816"/>
              <a:gd name="connsiteX2" fmla="*/ 286314 w 286816"/>
              <a:gd name="connsiteY2" fmla="*/ 286314 h 286816"/>
              <a:gd name="connsiteX3" fmla="*/ -503 w 286816"/>
              <a:gd name="connsiteY3" fmla="*/ 286314 h 286816"/>
            </a:gdLst>
            <a:ahLst/>
            <a:cxnLst>
              <a:cxn ang="0">
                <a:pos x="connsiteX0" y="connsiteY0"/>
              </a:cxn>
              <a:cxn ang="0">
                <a:pos x="connsiteX1" y="connsiteY1"/>
              </a:cxn>
              <a:cxn ang="0">
                <a:pos x="connsiteX2" y="connsiteY2"/>
              </a:cxn>
              <a:cxn ang="0">
                <a:pos x="connsiteX3" y="connsiteY3"/>
              </a:cxn>
            </a:cxnLst>
            <a:rect l="l" t="t" r="r" b="b"/>
            <a:pathLst>
              <a:path w="286816" h="286816">
                <a:moveTo>
                  <a:pt x="-503" y="-503"/>
                </a:moveTo>
                <a:lnTo>
                  <a:pt x="286314" y="-503"/>
                </a:lnTo>
                <a:lnTo>
                  <a:pt x="286314" y="286314"/>
                </a:lnTo>
                <a:lnTo>
                  <a:pt x="-503" y="286314"/>
                </a:lnTo>
                <a:close/>
              </a:path>
            </a:pathLst>
          </a:custGeom>
        </p:spPr>
      </p:pic>
      <p:sp>
        <p:nvSpPr>
          <p:cNvPr id="23" name="Metin kutusu 22">
            <a:extLst>
              <a:ext uri="{FF2B5EF4-FFF2-40B4-BE49-F238E27FC236}">
                <a16:creationId xmlns:a16="http://schemas.microsoft.com/office/drawing/2014/main" id="{7C806C32-FD57-48B2-A48A-93E7B8AB0B74}"/>
              </a:ext>
            </a:extLst>
          </p:cNvPr>
          <p:cNvSpPr txBox="1"/>
          <p:nvPr/>
        </p:nvSpPr>
        <p:spPr>
          <a:xfrm>
            <a:off x="1576887" y="2261073"/>
            <a:ext cx="3215246" cy="276999"/>
          </a:xfrm>
          <a:prstGeom prst="rect">
            <a:avLst/>
          </a:prstGeom>
          <a:noFill/>
        </p:spPr>
        <p:txBody>
          <a:bodyPr wrap="square" rtlCol="0">
            <a:spAutoFit/>
          </a:bodyPr>
          <a:lstStyle/>
          <a:p>
            <a:r>
              <a:rPr lang="tr-TR" sz="1200" dirty="0">
                <a:latin typeface="Roboto" pitchFamily="2" charset="0"/>
                <a:ea typeface="Roboto" pitchFamily="2" charset="0"/>
              </a:rPr>
              <a:t>https://www.instagram.com/samsun.mf/</a:t>
            </a:r>
          </a:p>
        </p:txBody>
      </p:sp>
      <p:pic>
        <p:nvPicPr>
          <p:cNvPr id="3" name="object 8">
            <a:extLst>
              <a:ext uri="{FF2B5EF4-FFF2-40B4-BE49-F238E27FC236}">
                <a16:creationId xmlns:a16="http://schemas.microsoft.com/office/drawing/2014/main" id="{8FDB34CF-D77E-5CC8-8F5C-D80BBCDF9EBD}"/>
              </a:ext>
            </a:extLst>
          </p:cNvPr>
          <p:cNvPicPr/>
          <p:nvPr/>
        </p:nvPicPr>
        <p:blipFill>
          <a:blip r:embed="rId6" cstate="print"/>
          <a:stretch>
            <a:fillRect/>
          </a:stretch>
        </p:blipFill>
        <p:spPr>
          <a:xfrm>
            <a:off x="1166025" y="2626652"/>
            <a:ext cx="301752" cy="301751"/>
          </a:xfrm>
          <a:prstGeom prst="rect">
            <a:avLst/>
          </a:prstGeom>
        </p:spPr>
      </p:pic>
      <p:pic>
        <p:nvPicPr>
          <p:cNvPr id="7" name="Picture 10">
            <a:extLst>
              <a:ext uri="{FF2B5EF4-FFF2-40B4-BE49-F238E27FC236}">
                <a16:creationId xmlns:a16="http://schemas.microsoft.com/office/drawing/2014/main" id="{7A42436E-266F-A3DB-7820-8A362270F28E}"/>
              </a:ext>
            </a:extLst>
          </p:cNvPr>
          <p:cNvPicPr>
            <a:picLocks noChangeAspect="1"/>
          </p:cNvPicPr>
          <p:nvPr/>
        </p:nvPicPr>
        <p:blipFill>
          <a:blip r:embed="rId7"/>
          <a:stretch>
            <a:fillRect/>
          </a:stretch>
        </p:blipFill>
        <p:spPr>
          <a:xfrm>
            <a:off x="2140934" y="3083598"/>
            <a:ext cx="7910132" cy="3599298"/>
          </a:xfrm>
          <a:prstGeom prst="rect">
            <a:avLst/>
          </a:prstGeom>
        </p:spPr>
      </p:pic>
    </p:spTree>
    <p:extLst>
      <p:ext uri="{BB962C8B-B14F-4D97-AF65-F5344CB8AC3E}">
        <p14:creationId xmlns:p14="http://schemas.microsoft.com/office/powerpoint/2010/main" val="71497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90438" y="4652009"/>
            <a:ext cx="1163955" cy="0"/>
          </a:xfrm>
          <a:custGeom>
            <a:avLst/>
            <a:gdLst/>
            <a:ahLst/>
            <a:cxnLst/>
            <a:rect l="l" t="t" r="r" b="b"/>
            <a:pathLst>
              <a:path w="1163954">
                <a:moveTo>
                  <a:pt x="0" y="0"/>
                </a:moveTo>
                <a:lnTo>
                  <a:pt x="1163828" y="0"/>
                </a:lnTo>
              </a:path>
            </a:pathLst>
          </a:custGeom>
          <a:ln w="28956">
            <a:solidFill>
              <a:srgbClr val="335575"/>
            </a:solidFill>
          </a:ln>
        </p:spPr>
        <p:txBody>
          <a:bodyPr wrap="square" lIns="0" tIns="0" rIns="0" bIns="0" rtlCol="0"/>
          <a:lstStyle/>
          <a:p>
            <a:endParaRPr/>
          </a:p>
        </p:txBody>
      </p:sp>
      <p:sp>
        <p:nvSpPr>
          <p:cNvPr id="3" name="object 3"/>
          <p:cNvSpPr/>
          <p:nvPr/>
        </p:nvSpPr>
        <p:spPr>
          <a:xfrm>
            <a:off x="7181850" y="4652009"/>
            <a:ext cx="3131820" cy="0"/>
          </a:xfrm>
          <a:custGeom>
            <a:avLst/>
            <a:gdLst/>
            <a:ahLst/>
            <a:cxnLst/>
            <a:rect l="l" t="t" r="r" b="b"/>
            <a:pathLst>
              <a:path w="3131820">
                <a:moveTo>
                  <a:pt x="0" y="0"/>
                </a:moveTo>
                <a:lnTo>
                  <a:pt x="3131820" y="0"/>
                </a:lnTo>
              </a:path>
            </a:pathLst>
          </a:custGeom>
          <a:ln w="28956">
            <a:solidFill>
              <a:srgbClr val="335575"/>
            </a:solidFill>
          </a:ln>
        </p:spPr>
        <p:txBody>
          <a:bodyPr wrap="square" lIns="0" tIns="0" rIns="0" bIns="0" rtlCol="0"/>
          <a:lstStyle/>
          <a:p>
            <a:endParaRPr/>
          </a:p>
        </p:txBody>
      </p:sp>
      <p:pic>
        <p:nvPicPr>
          <p:cNvPr id="4" name="object 4"/>
          <p:cNvPicPr/>
          <p:nvPr/>
        </p:nvPicPr>
        <p:blipFill>
          <a:blip r:embed="rId2" cstate="print"/>
          <a:stretch>
            <a:fillRect/>
          </a:stretch>
        </p:blipFill>
        <p:spPr>
          <a:xfrm>
            <a:off x="11556492" y="4764023"/>
            <a:ext cx="312420" cy="1572768"/>
          </a:xfrm>
          <a:prstGeom prst="rect">
            <a:avLst/>
          </a:prstGeom>
        </p:spPr>
      </p:pic>
      <p:sp>
        <p:nvSpPr>
          <p:cNvPr id="5" name="object 5"/>
          <p:cNvSpPr/>
          <p:nvPr/>
        </p:nvSpPr>
        <p:spPr>
          <a:xfrm>
            <a:off x="4319778" y="2667761"/>
            <a:ext cx="0" cy="1874520"/>
          </a:xfrm>
          <a:custGeom>
            <a:avLst/>
            <a:gdLst/>
            <a:ahLst/>
            <a:cxnLst/>
            <a:rect l="l" t="t" r="r" b="b"/>
            <a:pathLst>
              <a:path h="1874520">
                <a:moveTo>
                  <a:pt x="0" y="0"/>
                </a:moveTo>
                <a:lnTo>
                  <a:pt x="0" y="1874139"/>
                </a:lnTo>
              </a:path>
            </a:pathLst>
          </a:custGeom>
          <a:ln w="28956">
            <a:solidFill>
              <a:srgbClr val="335575"/>
            </a:solidFill>
          </a:ln>
        </p:spPr>
        <p:txBody>
          <a:bodyPr wrap="square" lIns="0" tIns="0" rIns="0" bIns="0" rtlCol="0"/>
          <a:lstStyle/>
          <a:p>
            <a:endParaRPr/>
          </a:p>
        </p:txBody>
      </p:sp>
      <p:grpSp>
        <p:nvGrpSpPr>
          <p:cNvPr id="6" name="object 6"/>
          <p:cNvGrpSpPr/>
          <p:nvPr/>
        </p:nvGrpSpPr>
        <p:grpSpPr>
          <a:xfrm>
            <a:off x="1251203" y="2609088"/>
            <a:ext cx="4538980" cy="2159635"/>
            <a:chOff x="1251203" y="2609088"/>
            <a:chExt cx="4538980" cy="2159635"/>
          </a:xfrm>
        </p:grpSpPr>
        <p:sp>
          <p:nvSpPr>
            <p:cNvPr id="7" name="object 7"/>
            <p:cNvSpPr/>
            <p:nvPr/>
          </p:nvSpPr>
          <p:spPr>
            <a:xfrm>
              <a:off x="1364741" y="2667762"/>
              <a:ext cx="0" cy="1870075"/>
            </a:xfrm>
            <a:custGeom>
              <a:avLst/>
              <a:gdLst/>
              <a:ahLst/>
              <a:cxnLst/>
              <a:rect l="l" t="t" r="r" b="b"/>
              <a:pathLst>
                <a:path h="1870075">
                  <a:moveTo>
                    <a:pt x="0" y="0"/>
                  </a:moveTo>
                  <a:lnTo>
                    <a:pt x="0" y="1869820"/>
                  </a:lnTo>
                </a:path>
              </a:pathLst>
            </a:custGeom>
            <a:ln w="28956">
              <a:solidFill>
                <a:srgbClr val="335575"/>
              </a:solidFill>
            </a:ln>
          </p:spPr>
          <p:txBody>
            <a:bodyPr wrap="square" lIns="0" tIns="0" rIns="0" bIns="0" rtlCol="0"/>
            <a:lstStyle/>
            <a:p>
              <a:endParaRPr/>
            </a:p>
          </p:txBody>
        </p:sp>
        <p:pic>
          <p:nvPicPr>
            <p:cNvPr id="8" name="object 8"/>
            <p:cNvPicPr/>
            <p:nvPr/>
          </p:nvPicPr>
          <p:blipFill>
            <a:blip r:embed="rId3" cstate="print"/>
            <a:stretch>
              <a:fillRect/>
            </a:stretch>
          </p:blipFill>
          <p:spPr>
            <a:xfrm>
              <a:off x="1286255" y="2609088"/>
              <a:ext cx="156972" cy="156972"/>
            </a:xfrm>
            <a:prstGeom prst="rect">
              <a:avLst/>
            </a:prstGeom>
          </p:spPr>
        </p:pic>
        <p:sp>
          <p:nvSpPr>
            <p:cNvPr id="9" name="object 9"/>
            <p:cNvSpPr/>
            <p:nvPr/>
          </p:nvSpPr>
          <p:spPr>
            <a:xfrm>
              <a:off x="1479041" y="4652010"/>
              <a:ext cx="2726055" cy="0"/>
            </a:xfrm>
            <a:custGeom>
              <a:avLst/>
              <a:gdLst/>
              <a:ahLst/>
              <a:cxnLst/>
              <a:rect l="l" t="t" r="r" b="b"/>
              <a:pathLst>
                <a:path w="2726054">
                  <a:moveTo>
                    <a:pt x="0" y="0"/>
                  </a:moveTo>
                  <a:lnTo>
                    <a:pt x="2726055" y="0"/>
                  </a:lnTo>
                </a:path>
              </a:pathLst>
            </a:custGeom>
            <a:ln w="28956">
              <a:solidFill>
                <a:srgbClr val="335575"/>
              </a:solidFill>
            </a:ln>
          </p:spPr>
          <p:txBody>
            <a:bodyPr wrap="square" lIns="0" tIns="0" rIns="0" bIns="0" rtlCol="0"/>
            <a:lstStyle/>
            <a:p>
              <a:endParaRPr/>
            </a:p>
          </p:txBody>
        </p:sp>
        <p:sp>
          <p:nvSpPr>
            <p:cNvPr id="10" name="object 10"/>
            <p:cNvSpPr/>
            <p:nvPr/>
          </p:nvSpPr>
          <p:spPr>
            <a:xfrm>
              <a:off x="1251203" y="4536897"/>
              <a:ext cx="227329" cy="228600"/>
            </a:xfrm>
            <a:custGeom>
              <a:avLst/>
              <a:gdLst/>
              <a:ahLst/>
              <a:cxnLst/>
              <a:rect l="l" t="t" r="r" b="b"/>
              <a:pathLst>
                <a:path w="227330" h="228600">
                  <a:moveTo>
                    <a:pt x="226745" y="0"/>
                  </a:moveTo>
                  <a:lnTo>
                    <a:pt x="0" y="0"/>
                  </a:lnTo>
                  <a:lnTo>
                    <a:pt x="0" y="228269"/>
                  </a:lnTo>
                  <a:lnTo>
                    <a:pt x="226745" y="228269"/>
                  </a:lnTo>
                  <a:lnTo>
                    <a:pt x="226745" y="0"/>
                  </a:lnTo>
                  <a:close/>
                </a:path>
              </a:pathLst>
            </a:custGeom>
            <a:solidFill>
              <a:srgbClr val="ACB8C9"/>
            </a:solidFill>
          </p:spPr>
          <p:txBody>
            <a:bodyPr wrap="square" lIns="0" tIns="0" rIns="0" bIns="0" rtlCol="0"/>
            <a:lstStyle/>
            <a:p>
              <a:endParaRPr/>
            </a:p>
          </p:txBody>
        </p:sp>
        <p:sp>
          <p:nvSpPr>
            <p:cNvPr id="11" name="object 11"/>
            <p:cNvSpPr/>
            <p:nvPr/>
          </p:nvSpPr>
          <p:spPr>
            <a:xfrm>
              <a:off x="4432553" y="4652010"/>
              <a:ext cx="1357630" cy="0"/>
            </a:xfrm>
            <a:custGeom>
              <a:avLst/>
              <a:gdLst/>
              <a:ahLst/>
              <a:cxnLst/>
              <a:rect l="l" t="t" r="r" b="b"/>
              <a:pathLst>
                <a:path w="1357629">
                  <a:moveTo>
                    <a:pt x="0" y="0"/>
                  </a:moveTo>
                  <a:lnTo>
                    <a:pt x="1357503" y="0"/>
                  </a:lnTo>
                </a:path>
              </a:pathLst>
            </a:custGeom>
            <a:ln w="28956">
              <a:solidFill>
                <a:srgbClr val="335575"/>
              </a:solidFill>
            </a:ln>
          </p:spPr>
          <p:txBody>
            <a:bodyPr wrap="square" lIns="0" tIns="0" rIns="0" bIns="0" rtlCol="0"/>
            <a:lstStyle/>
            <a:p>
              <a:endParaRPr/>
            </a:p>
          </p:txBody>
        </p:sp>
        <p:sp>
          <p:nvSpPr>
            <p:cNvPr id="12" name="object 12"/>
            <p:cNvSpPr/>
            <p:nvPr/>
          </p:nvSpPr>
          <p:spPr>
            <a:xfrm>
              <a:off x="4204715" y="4541570"/>
              <a:ext cx="227329" cy="227329"/>
            </a:xfrm>
            <a:custGeom>
              <a:avLst/>
              <a:gdLst/>
              <a:ahLst/>
              <a:cxnLst/>
              <a:rect l="l" t="t" r="r" b="b"/>
              <a:pathLst>
                <a:path w="227329" h="227329">
                  <a:moveTo>
                    <a:pt x="226745" y="0"/>
                  </a:moveTo>
                  <a:lnTo>
                    <a:pt x="0" y="0"/>
                  </a:lnTo>
                  <a:lnTo>
                    <a:pt x="0" y="226771"/>
                  </a:lnTo>
                  <a:lnTo>
                    <a:pt x="226745" y="226771"/>
                  </a:lnTo>
                  <a:lnTo>
                    <a:pt x="226745" y="0"/>
                  </a:lnTo>
                  <a:close/>
                </a:path>
              </a:pathLst>
            </a:custGeom>
            <a:solidFill>
              <a:srgbClr val="ACB8C9"/>
            </a:solidFill>
          </p:spPr>
          <p:txBody>
            <a:bodyPr wrap="square" lIns="0" tIns="0" rIns="0" bIns="0" rtlCol="0"/>
            <a:lstStyle/>
            <a:p>
              <a:endParaRPr/>
            </a:p>
          </p:txBody>
        </p:sp>
      </p:grpSp>
      <p:sp>
        <p:nvSpPr>
          <p:cNvPr id="14" name="object 14"/>
          <p:cNvSpPr txBox="1">
            <a:spLocks noGrp="1"/>
          </p:cNvSpPr>
          <p:nvPr>
            <p:ph type="title"/>
          </p:nvPr>
        </p:nvSpPr>
        <p:spPr>
          <a:xfrm>
            <a:off x="1121764" y="1001395"/>
            <a:ext cx="1251991" cy="459741"/>
          </a:xfrm>
          <a:prstGeom prst="rect">
            <a:avLst/>
          </a:prstGeom>
        </p:spPr>
        <p:txBody>
          <a:bodyPr vert="horz" wrap="square" lIns="0" tIns="13335" rIns="0" bIns="0" rtlCol="0">
            <a:spAutoFit/>
          </a:bodyPr>
          <a:lstStyle/>
          <a:p>
            <a:pPr marL="12700">
              <a:lnSpc>
                <a:spcPct val="100000"/>
              </a:lnSpc>
              <a:spcBef>
                <a:spcPts val="105"/>
              </a:spcBef>
            </a:pPr>
            <a:r>
              <a:rPr sz="2900" dirty="0">
                <a:solidFill>
                  <a:schemeClr val="accent1">
                    <a:lumMod val="50000"/>
                  </a:schemeClr>
                </a:solidFill>
                <a:latin typeface="Roboto" pitchFamily="2" charset="0"/>
                <a:ea typeface="Roboto" pitchFamily="2" charset="0"/>
                <a:cs typeface="+mn-cs"/>
              </a:rPr>
              <a:t>Tarihçe</a:t>
            </a:r>
          </a:p>
        </p:txBody>
      </p:sp>
      <p:sp>
        <p:nvSpPr>
          <p:cNvPr id="15" name="object 15"/>
          <p:cNvSpPr txBox="1"/>
          <p:nvPr/>
        </p:nvSpPr>
        <p:spPr>
          <a:xfrm>
            <a:off x="1583816" y="3823207"/>
            <a:ext cx="52578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MT"/>
                <a:cs typeface="Arial MT"/>
              </a:rPr>
              <a:t>2018</a:t>
            </a:r>
            <a:endParaRPr sz="1800">
              <a:latin typeface="Arial MT"/>
              <a:cs typeface="Arial MT"/>
            </a:endParaRPr>
          </a:p>
        </p:txBody>
      </p:sp>
      <p:pic>
        <p:nvPicPr>
          <p:cNvPr id="17" name="object 17"/>
          <p:cNvPicPr/>
          <p:nvPr/>
        </p:nvPicPr>
        <p:blipFill>
          <a:blip r:embed="rId4" cstate="print"/>
          <a:stretch>
            <a:fillRect/>
          </a:stretch>
        </p:blipFill>
        <p:spPr>
          <a:xfrm>
            <a:off x="4239767" y="2645664"/>
            <a:ext cx="156972" cy="156972"/>
          </a:xfrm>
          <a:prstGeom prst="rect">
            <a:avLst/>
          </a:prstGeom>
        </p:spPr>
      </p:pic>
      <p:sp>
        <p:nvSpPr>
          <p:cNvPr id="18" name="object 18"/>
          <p:cNvSpPr txBox="1"/>
          <p:nvPr/>
        </p:nvSpPr>
        <p:spPr>
          <a:xfrm>
            <a:off x="4514850" y="3648836"/>
            <a:ext cx="1910714" cy="843821"/>
          </a:xfrm>
          <a:prstGeom prst="rect">
            <a:avLst/>
          </a:prstGeom>
        </p:spPr>
        <p:txBody>
          <a:bodyPr vert="horz" wrap="square" lIns="0" tIns="12700" rIns="0" bIns="0" rtlCol="0">
            <a:spAutoFit/>
          </a:bodyPr>
          <a:lstStyle/>
          <a:p>
            <a:pPr marL="12700">
              <a:lnSpc>
                <a:spcPct val="100000"/>
              </a:lnSpc>
              <a:spcBef>
                <a:spcPts val="100"/>
              </a:spcBef>
            </a:pPr>
            <a:r>
              <a:rPr sz="1800" dirty="0">
                <a:latin typeface="Arial MT"/>
                <a:cs typeface="Arial MT"/>
              </a:rPr>
              <a:t>2019-2020</a:t>
            </a:r>
          </a:p>
          <a:p>
            <a:pPr marL="12700">
              <a:lnSpc>
                <a:spcPct val="100000"/>
              </a:lnSpc>
            </a:pPr>
            <a:r>
              <a:rPr sz="1800" dirty="0">
                <a:latin typeface="Arial MT"/>
                <a:cs typeface="Arial MT"/>
              </a:rPr>
              <a:t>Eğitim-Öğretim Yılı</a:t>
            </a:r>
          </a:p>
        </p:txBody>
      </p:sp>
      <p:sp>
        <p:nvSpPr>
          <p:cNvPr id="19" name="object 19"/>
          <p:cNvSpPr txBox="1"/>
          <p:nvPr/>
        </p:nvSpPr>
        <p:spPr>
          <a:xfrm>
            <a:off x="1575561" y="2573223"/>
            <a:ext cx="798195" cy="289823"/>
          </a:xfrm>
          <a:prstGeom prst="rect">
            <a:avLst/>
          </a:prstGeom>
        </p:spPr>
        <p:txBody>
          <a:bodyPr vert="horz" wrap="square" lIns="0" tIns="12700" rIns="0" bIns="0" rtlCol="0">
            <a:spAutoFit/>
          </a:bodyPr>
          <a:lstStyle/>
          <a:p>
            <a:pPr marL="12700">
              <a:lnSpc>
                <a:spcPct val="100000"/>
              </a:lnSpc>
              <a:spcBef>
                <a:spcPts val="100"/>
              </a:spcBef>
            </a:pPr>
            <a:r>
              <a:rPr sz="1800" dirty="0" err="1">
                <a:solidFill>
                  <a:srgbClr val="1D4D79"/>
                </a:solidFill>
                <a:latin typeface="Arial MT"/>
                <a:cs typeface="Arial MT"/>
              </a:rPr>
              <a:t>Kuruluş</a:t>
            </a:r>
            <a:endParaRPr sz="1800" dirty="0">
              <a:latin typeface="Arial MT"/>
              <a:cs typeface="Arial MT"/>
            </a:endParaRPr>
          </a:p>
        </p:txBody>
      </p:sp>
      <p:sp>
        <p:nvSpPr>
          <p:cNvPr id="20" name="object 20"/>
          <p:cNvSpPr txBox="1"/>
          <p:nvPr/>
        </p:nvSpPr>
        <p:spPr>
          <a:xfrm>
            <a:off x="4532756" y="2555875"/>
            <a:ext cx="1381577" cy="843821"/>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1D4D79"/>
                </a:solidFill>
                <a:latin typeface="Arial MT"/>
                <a:cs typeface="Arial MT"/>
              </a:rPr>
              <a:t>İlk Lisans  Öğrenci  Alım Dönemi</a:t>
            </a:r>
            <a:endParaRPr sz="1800" dirty="0">
              <a:latin typeface="Arial MT"/>
              <a:cs typeface="Arial MT"/>
            </a:endParaRPr>
          </a:p>
        </p:txBody>
      </p:sp>
      <p:grpSp>
        <p:nvGrpSpPr>
          <p:cNvPr id="21" name="object 21"/>
          <p:cNvGrpSpPr/>
          <p:nvPr/>
        </p:nvGrpSpPr>
        <p:grpSpPr>
          <a:xfrm>
            <a:off x="6954011" y="2641092"/>
            <a:ext cx="227329" cy="2124075"/>
            <a:chOff x="6954011" y="2641092"/>
            <a:chExt cx="227329" cy="2124075"/>
          </a:xfrm>
        </p:grpSpPr>
        <p:sp>
          <p:nvSpPr>
            <p:cNvPr id="22" name="object 22"/>
            <p:cNvSpPr/>
            <p:nvPr/>
          </p:nvSpPr>
          <p:spPr>
            <a:xfrm>
              <a:off x="7067549" y="2663190"/>
              <a:ext cx="0" cy="1875789"/>
            </a:xfrm>
            <a:custGeom>
              <a:avLst/>
              <a:gdLst/>
              <a:ahLst/>
              <a:cxnLst/>
              <a:rect l="l" t="t" r="r" b="b"/>
              <a:pathLst>
                <a:path h="1875789">
                  <a:moveTo>
                    <a:pt x="0" y="0"/>
                  </a:moveTo>
                  <a:lnTo>
                    <a:pt x="0" y="1875663"/>
                  </a:lnTo>
                </a:path>
              </a:pathLst>
            </a:custGeom>
            <a:ln w="28956">
              <a:solidFill>
                <a:srgbClr val="335575"/>
              </a:solidFill>
            </a:ln>
          </p:spPr>
          <p:txBody>
            <a:bodyPr wrap="square" lIns="0" tIns="0" rIns="0" bIns="0" rtlCol="0"/>
            <a:lstStyle/>
            <a:p>
              <a:endParaRPr/>
            </a:p>
          </p:txBody>
        </p:sp>
        <p:pic>
          <p:nvPicPr>
            <p:cNvPr id="23" name="object 23"/>
            <p:cNvPicPr/>
            <p:nvPr/>
          </p:nvPicPr>
          <p:blipFill>
            <a:blip r:embed="rId5" cstate="print"/>
            <a:stretch>
              <a:fillRect/>
            </a:stretch>
          </p:blipFill>
          <p:spPr>
            <a:xfrm>
              <a:off x="6987539" y="2641092"/>
              <a:ext cx="158496" cy="156972"/>
            </a:xfrm>
            <a:prstGeom prst="rect">
              <a:avLst/>
            </a:prstGeom>
          </p:spPr>
        </p:pic>
        <p:sp>
          <p:nvSpPr>
            <p:cNvPr id="24" name="object 24"/>
            <p:cNvSpPr/>
            <p:nvPr/>
          </p:nvSpPr>
          <p:spPr>
            <a:xfrm>
              <a:off x="6954011" y="4536897"/>
              <a:ext cx="227329" cy="228600"/>
            </a:xfrm>
            <a:custGeom>
              <a:avLst/>
              <a:gdLst/>
              <a:ahLst/>
              <a:cxnLst/>
              <a:rect l="l" t="t" r="r" b="b"/>
              <a:pathLst>
                <a:path w="227329" h="228600">
                  <a:moveTo>
                    <a:pt x="226745" y="0"/>
                  </a:moveTo>
                  <a:lnTo>
                    <a:pt x="0" y="0"/>
                  </a:lnTo>
                  <a:lnTo>
                    <a:pt x="0" y="228269"/>
                  </a:lnTo>
                  <a:lnTo>
                    <a:pt x="226745" y="228269"/>
                  </a:lnTo>
                  <a:lnTo>
                    <a:pt x="226745" y="0"/>
                  </a:lnTo>
                  <a:close/>
                </a:path>
              </a:pathLst>
            </a:custGeom>
            <a:solidFill>
              <a:srgbClr val="ACB8C9"/>
            </a:solidFill>
          </p:spPr>
          <p:txBody>
            <a:bodyPr wrap="square" lIns="0" tIns="0" rIns="0" bIns="0" rtlCol="0"/>
            <a:lstStyle/>
            <a:p>
              <a:endParaRPr/>
            </a:p>
          </p:txBody>
        </p:sp>
      </p:grpSp>
      <p:sp>
        <p:nvSpPr>
          <p:cNvPr id="25" name="object 25"/>
          <p:cNvSpPr txBox="1"/>
          <p:nvPr/>
        </p:nvSpPr>
        <p:spPr>
          <a:xfrm>
            <a:off x="7263510" y="3644341"/>
            <a:ext cx="1910714" cy="843821"/>
          </a:xfrm>
          <a:prstGeom prst="rect">
            <a:avLst/>
          </a:prstGeom>
        </p:spPr>
        <p:txBody>
          <a:bodyPr vert="horz" wrap="square" lIns="0" tIns="12700" rIns="0" bIns="0" rtlCol="0">
            <a:spAutoFit/>
          </a:bodyPr>
          <a:lstStyle/>
          <a:p>
            <a:pPr marL="12700">
              <a:lnSpc>
                <a:spcPct val="100000"/>
              </a:lnSpc>
              <a:spcBef>
                <a:spcPts val="100"/>
              </a:spcBef>
            </a:pPr>
            <a:r>
              <a:rPr sz="1800" dirty="0">
                <a:latin typeface="Arial MT"/>
                <a:cs typeface="Arial MT"/>
              </a:rPr>
              <a:t>2021-2022</a:t>
            </a:r>
            <a:endParaRPr sz="1800">
              <a:latin typeface="Arial MT"/>
              <a:cs typeface="Arial MT"/>
            </a:endParaRPr>
          </a:p>
          <a:p>
            <a:pPr marL="12700">
              <a:lnSpc>
                <a:spcPct val="100000"/>
              </a:lnSpc>
              <a:spcBef>
                <a:spcPts val="5"/>
              </a:spcBef>
            </a:pPr>
            <a:r>
              <a:rPr sz="1800" dirty="0">
                <a:latin typeface="Arial MT"/>
                <a:cs typeface="Arial MT"/>
              </a:rPr>
              <a:t>Eğitim-Öğretim Yılı</a:t>
            </a:r>
            <a:endParaRPr sz="1800">
              <a:latin typeface="Arial MT"/>
              <a:cs typeface="Arial MT"/>
            </a:endParaRPr>
          </a:p>
        </p:txBody>
      </p:sp>
      <p:sp>
        <p:nvSpPr>
          <p:cNvPr id="26" name="object 26"/>
          <p:cNvSpPr txBox="1"/>
          <p:nvPr/>
        </p:nvSpPr>
        <p:spPr>
          <a:xfrm>
            <a:off x="7281164" y="2551557"/>
            <a:ext cx="1778635" cy="86106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1D4D79"/>
                </a:solidFill>
                <a:latin typeface="Arial MT"/>
                <a:cs typeface="Arial MT"/>
              </a:rPr>
              <a:t>İlk Yüksek Lisans  Öğrenci</a:t>
            </a:r>
            <a:endParaRPr sz="1800">
              <a:latin typeface="Arial MT"/>
              <a:cs typeface="Arial MT"/>
            </a:endParaRPr>
          </a:p>
          <a:p>
            <a:pPr marL="12700">
              <a:lnSpc>
                <a:spcPct val="100000"/>
              </a:lnSpc>
              <a:spcBef>
                <a:spcPts val="95"/>
              </a:spcBef>
            </a:pPr>
            <a:r>
              <a:rPr sz="1800" dirty="0">
                <a:solidFill>
                  <a:srgbClr val="1D4D79"/>
                </a:solidFill>
                <a:latin typeface="Arial MT"/>
                <a:cs typeface="Arial MT"/>
              </a:rPr>
              <a:t>Alım Dönemi</a:t>
            </a:r>
            <a:endParaRPr sz="1800">
              <a:latin typeface="Arial MT"/>
              <a:cs typeface="Arial MT"/>
            </a:endParaRPr>
          </a:p>
        </p:txBody>
      </p:sp>
      <p:pic>
        <p:nvPicPr>
          <p:cNvPr id="27" name="Resim 26">
            <a:extLst>
              <a:ext uri="{FF2B5EF4-FFF2-40B4-BE49-F238E27FC236}">
                <a16:creationId xmlns:a16="http://schemas.microsoft.com/office/drawing/2014/main" id="{45D27A5C-8ECB-BDC9-AD79-652B494802C9}"/>
              </a:ext>
            </a:extLst>
          </p:cNvPr>
          <p:cNvPicPr>
            <a:picLocks noChangeAspect="1"/>
          </p:cNvPicPr>
          <p:nvPr/>
        </p:nvPicPr>
        <p:blipFill>
          <a:blip r:embed="rId6">
            <a:duotone>
              <a:prstClr val="black"/>
              <a:schemeClr val="accent1">
                <a:tint val="45000"/>
                <a:satMod val="400000"/>
              </a:schemeClr>
            </a:duotone>
          </a:blip>
          <a:stretch>
            <a:fillRect/>
          </a:stretch>
        </p:blipFill>
        <p:spPr>
          <a:xfrm>
            <a:off x="4063821" y="4903808"/>
            <a:ext cx="508863" cy="508863"/>
          </a:xfrm>
          <a:prstGeom prst="rect">
            <a:avLst/>
          </a:prstGeom>
        </p:spPr>
      </p:pic>
      <p:pic>
        <p:nvPicPr>
          <p:cNvPr id="28" name="Resim 27">
            <a:extLst>
              <a:ext uri="{FF2B5EF4-FFF2-40B4-BE49-F238E27FC236}">
                <a16:creationId xmlns:a16="http://schemas.microsoft.com/office/drawing/2014/main" id="{72F5F753-F305-F4ED-A7C7-48C94EF8A5F8}"/>
              </a:ext>
            </a:extLst>
          </p:cNvPr>
          <p:cNvPicPr>
            <a:picLocks noChangeAspect="1"/>
          </p:cNvPicPr>
          <p:nvPr/>
        </p:nvPicPr>
        <p:blipFill>
          <a:blip r:embed="rId6">
            <a:duotone>
              <a:prstClr val="black"/>
              <a:schemeClr val="accent1">
                <a:tint val="45000"/>
                <a:satMod val="400000"/>
              </a:schemeClr>
            </a:duotone>
          </a:blip>
          <a:stretch>
            <a:fillRect/>
          </a:stretch>
        </p:blipFill>
        <p:spPr>
          <a:xfrm>
            <a:off x="6812355" y="4903808"/>
            <a:ext cx="508863" cy="5088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rot="16200000">
            <a:off x="10926093" y="5394699"/>
            <a:ext cx="1572567" cy="312177"/>
          </a:xfrm>
          <a:prstGeom prst="rect">
            <a:avLst/>
          </a:prstGeom>
        </p:spPr>
      </p:pic>
      <p:sp>
        <p:nvSpPr>
          <p:cNvPr id="13" name="Metin kutusu 12"/>
          <p:cNvSpPr txBox="1"/>
          <p:nvPr/>
        </p:nvSpPr>
        <p:spPr>
          <a:xfrm>
            <a:off x="1049155" y="1001029"/>
            <a:ext cx="7016817" cy="538609"/>
          </a:xfrm>
          <a:prstGeom prst="rect">
            <a:avLst/>
          </a:prstGeom>
          <a:noFill/>
        </p:spPr>
        <p:txBody>
          <a:bodyPr wrap="square" rtlCol="0">
            <a:spAutoFit/>
          </a:bodyPr>
          <a:lstStyle/>
          <a:p>
            <a:r>
              <a:rPr lang="tr-TR" sz="2900" dirty="0">
                <a:solidFill>
                  <a:schemeClr val="accent1">
                    <a:lumMod val="50000"/>
                  </a:schemeClr>
                </a:solidFill>
                <a:latin typeface="Roboto" pitchFamily="2" charset="0"/>
                <a:ea typeface="Roboto" pitchFamily="2" charset="0"/>
              </a:rPr>
              <a:t>Bölümün Hedefleri</a:t>
            </a:r>
          </a:p>
        </p:txBody>
      </p:sp>
      <p:pic>
        <p:nvPicPr>
          <p:cNvPr id="2" name="Resim 1">
            <a:extLst>
              <a:ext uri="{FF2B5EF4-FFF2-40B4-BE49-F238E27FC236}">
                <a16:creationId xmlns:a16="http://schemas.microsoft.com/office/drawing/2014/main" id="{807AAF75-B852-412B-9001-3E1434D029B8}"/>
              </a:ext>
            </a:extLst>
          </p:cNvPr>
          <p:cNvPicPr>
            <a:picLocks noChangeAspect="1"/>
          </p:cNvPicPr>
          <p:nvPr/>
        </p:nvPicPr>
        <p:blipFill>
          <a:blip r:embed="rId3">
            <a:duotone>
              <a:prstClr val="black"/>
              <a:schemeClr val="accent1">
                <a:tint val="45000"/>
                <a:satMod val="400000"/>
              </a:schemeClr>
            </a:duotone>
          </a:blip>
          <a:stretch>
            <a:fillRect/>
          </a:stretch>
        </p:blipFill>
        <p:spPr>
          <a:xfrm>
            <a:off x="540292" y="919552"/>
            <a:ext cx="508863" cy="508863"/>
          </a:xfrm>
          <a:prstGeom prst="rect">
            <a:avLst/>
          </a:prstGeom>
        </p:spPr>
      </p:pic>
      <p:sp>
        <p:nvSpPr>
          <p:cNvPr id="3" name="object 5">
            <a:extLst>
              <a:ext uri="{FF2B5EF4-FFF2-40B4-BE49-F238E27FC236}">
                <a16:creationId xmlns:a16="http://schemas.microsoft.com/office/drawing/2014/main" id="{16A40F8F-A74A-B613-6CBB-B13CFEE05B8C}"/>
              </a:ext>
            </a:extLst>
          </p:cNvPr>
          <p:cNvSpPr txBox="1"/>
          <p:nvPr/>
        </p:nvSpPr>
        <p:spPr>
          <a:xfrm>
            <a:off x="1353436" y="1752967"/>
            <a:ext cx="9228455" cy="4104004"/>
          </a:xfrm>
          <a:prstGeom prst="rect">
            <a:avLst/>
          </a:prstGeom>
        </p:spPr>
        <p:txBody>
          <a:bodyPr vert="horz" wrap="square" lIns="0" tIns="1333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gn="just">
              <a:lnSpc>
                <a:spcPct val="150000"/>
              </a:lnSpc>
              <a:spcBef>
                <a:spcPts val="105"/>
              </a:spcBef>
            </a:pPr>
            <a:r>
              <a:rPr sz="1800" dirty="0">
                <a:latin typeface="Arial MT"/>
                <a:cs typeface="Arial MT"/>
              </a:rPr>
              <a:t>Samsun Üniversitesi Mühendislik Fakültesi Yazılım Mühendisliği Bölümü olarak yazılım  sektörünün gereksinim duyduğu değişen dünya ve teknoloji koşullarında liderlik  yapabilecek, teknolojideki gelişmelere katkıda bulunacak, akademik alanda ve yazılım  endüstrisinin tüm sektörlerinde alanı ile ilgili çağın gerektirdiği bilgilere sahip, araştırıcı,  sorgulayıcı, çözümleyici, takım çalışması yapabilen, bu endüstrideki güncel problemleri  tanımlayabilen niteliklere sahip uzman personeli yetiştirmeyi amaçlıyoruz.</a:t>
            </a:r>
          </a:p>
          <a:p>
            <a:pPr>
              <a:lnSpc>
                <a:spcPct val="100000"/>
              </a:lnSpc>
              <a:spcBef>
                <a:spcPts val="5"/>
              </a:spcBef>
            </a:pPr>
            <a:endParaRPr sz="2550" dirty="0">
              <a:latin typeface="Arial MT"/>
              <a:cs typeface="Arial MT"/>
            </a:endParaRPr>
          </a:p>
          <a:p>
            <a:pPr marL="12700" marR="5080" algn="just">
              <a:lnSpc>
                <a:spcPct val="150100"/>
              </a:lnSpc>
            </a:pPr>
            <a:r>
              <a:rPr sz="1800" dirty="0">
                <a:latin typeface="Arial MT"/>
                <a:cs typeface="Arial MT"/>
              </a:rPr>
              <a:t>Bölümümüz hedeﬂerine ulaşmak için oluşturduğumuz öğretim programımız güncel  uluslararası standartlar kuruluşu ISO ve IEEE tarafından ele alınan ve belirlenen konuları  kapsamaktadır.</a:t>
            </a:r>
          </a:p>
        </p:txBody>
      </p:sp>
    </p:spTree>
    <p:extLst>
      <p:ext uri="{BB962C8B-B14F-4D97-AF65-F5344CB8AC3E}">
        <p14:creationId xmlns:p14="http://schemas.microsoft.com/office/powerpoint/2010/main" val="1743993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rot="16200000">
            <a:off x="10926093" y="5394699"/>
            <a:ext cx="1572567" cy="312177"/>
          </a:xfrm>
          <a:prstGeom prst="rect">
            <a:avLst/>
          </a:prstGeom>
        </p:spPr>
      </p:pic>
      <p:sp>
        <p:nvSpPr>
          <p:cNvPr id="13" name="Metin kutusu 12"/>
          <p:cNvSpPr txBox="1"/>
          <p:nvPr/>
        </p:nvSpPr>
        <p:spPr>
          <a:xfrm>
            <a:off x="1049155" y="1001029"/>
            <a:ext cx="7016817" cy="984885"/>
          </a:xfrm>
          <a:prstGeom prst="rect">
            <a:avLst/>
          </a:prstGeom>
          <a:noFill/>
        </p:spPr>
        <p:txBody>
          <a:bodyPr wrap="square" rtlCol="0">
            <a:spAutoFit/>
          </a:bodyPr>
          <a:lstStyle/>
          <a:p>
            <a:r>
              <a:rPr lang="tr-TR" sz="2900" dirty="0">
                <a:solidFill>
                  <a:schemeClr val="accent1">
                    <a:lumMod val="50000"/>
                  </a:schemeClr>
                </a:solidFill>
                <a:latin typeface="Roboto" pitchFamily="2" charset="0"/>
                <a:ea typeface="Roboto" pitchFamily="2" charset="0"/>
              </a:rPr>
              <a:t>Bölüm Mezunlarının İş İmkânları</a:t>
            </a:r>
          </a:p>
          <a:p>
            <a:endParaRPr lang="tr-TR" sz="2900" dirty="0">
              <a:solidFill>
                <a:schemeClr val="accent1">
                  <a:lumMod val="50000"/>
                </a:schemeClr>
              </a:solidFill>
              <a:latin typeface="Roboto" pitchFamily="2" charset="0"/>
              <a:ea typeface="Roboto" pitchFamily="2" charset="0"/>
            </a:endParaRPr>
          </a:p>
        </p:txBody>
      </p:sp>
      <p:sp>
        <p:nvSpPr>
          <p:cNvPr id="14" name="Metin kutusu 13"/>
          <p:cNvSpPr txBox="1"/>
          <p:nvPr/>
        </p:nvSpPr>
        <p:spPr>
          <a:xfrm>
            <a:off x="1049155" y="1985914"/>
            <a:ext cx="9593994" cy="923330"/>
          </a:xfrm>
          <a:prstGeom prst="rect">
            <a:avLst/>
          </a:prstGeom>
          <a:noFill/>
        </p:spPr>
        <p:txBody>
          <a:bodyPr wrap="square" rtlCol="0">
            <a:spAutoFit/>
          </a:bodyPr>
          <a:lstStyle/>
          <a:p>
            <a:pPr marL="285750" indent="-285750">
              <a:buFont typeface="Arial" panose="020B0604020202020204" pitchFamily="34" charset="0"/>
              <a:buChar char="•"/>
            </a:pPr>
            <a:endParaRPr lang="tr-TR" dirty="0">
              <a:latin typeface="Roboto" pitchFamily="2" charset="0"/>
              <a:ea typeface="Roboto" pitchFamily="2" charset="0"/>
            </a:endParaRPr>
          </a:p>
          <a:p>
            <a:pPr marL="285750" indent="-285750">
              <a:buFont typeface="Arial" panose="020B0604020202020204" pitchFamily="34" charset="0"/>
              <a:buChar char="•"/>
            </a:pPr>
            <a:endParaRPr lang="tr-TR" dirty="0">
              <a:latin typeface="Roboto" pitchFamily="2" charset="0"/>
              <a:ea typeface="Roboto" pitchFamily="2" charset="0"/>
            </a:endParaRPr>
          </a:p>
          <a:p>
            <a:pPr marL="285750" indent="-285750">
              <a:buFont typeface="Arial" panose="020B0604020202020204" pitchFamily="34" charset="0"/>
              <a:buChar char="•"/>
            </a:pPr>
            <a:endParaRPr lang="tr-TR" dirty="0">
              <a:latin typeface="Roboto" pitchFamily="2" charset="0"/>
              <a:ea typeface="Roboto" pitchFamily="2" charset="0"/>
            </a:endParaRPr>
          </a:p>
        </p:txBody>
      </p:sp>
      <p:pic>
        <p:nvPicPr>
          <p:cNvPr id="3" name="Resim 2">
            <a:extLst>
              <a:ext uri="{FF2B5EF4-FFF2-40B4-BE49-F238E27FC236}">
                <a16:creationId xmlns:a16="http://schemas.microsoft.com/office/drawing/2014/main" id="{38F78004-2A38-4639-9E72-A171A0925E62}"/>
              </a:ext>
            </a:extLst>
          </p:cNvPr>
          <p:cNvPicPr>
            <a:picLocks noChangeAspect="1"/>
          </p:cNvPicPr>
          <p:nvPr/>
        </p:nvPicPr>
        <p:blipFill>
          <a:blip r:embed="rId3">
            <a:duotone>
              <a:prstClr val="black"/>
              <a:schemeClr val="accent1">
                <a:tint val="45000"/>
                <a:satMod val="400000"/>
              </a:schemeClr>
            </a:duotone>
          </a:blip>
          <a:stretch>
            <a:fillRect/>
          </a:stretch>
        </p:blipFill>
        <p:spPr>
          <a:xfrm>
            <a:off x="522118" y="964765"/>
            <a:ext cx="527037" cy="508863"/>
          </a:xfrm>
          <a:prstGeom prst="rect">
            <a:avLst/>
          </a:prstGeom>
        </p:spPr>
      </p:pic>
      <p:sp>
        <p:nvSpPr>
          <p:cNvPr id="2" name="object 5">
            <a:extLst>
              <a:ext uri="{FF2B5EF4-FFF2-40B4-BE49-F238E27FC236}">
                <a16:creationId xmlns:a16="http://schemas.microsoft.com/office/drawing/2014/main" id="{D6132EEA-AAAF-1B8C-4308-E4B9FB3BED17}"/>
              </a:ext>
            </a:extLst>
          </p:cNvPr>
          <p:cNvSpPr txBox="1"/>
          <p:nvPr/>
        </p:nvSpPr>
        <p:spPr>
          <a:xfrm>
            <a:off x="1382395" y="2499995"/>
            <a:ext cx="9427210" cy="1858010"/>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69900">
              <a:lnSpc>
                <a:spcPct val="100000"/>
              </a:lnSpc>
              <a:spcBef>
                <a:spcPts val="100"/>
              </a:spcBef>
            </a:pPr>
            <a:r>
              <a:rPr sz="1800" dirty="0">
                <a:latin typeface="Arial MT"/>
                <a:cs typeface="Arial MT"/>
              </a:rPr>
              <a:t>Bölüm mezunları,</a:t>
            </a:r>
          </a:p>
          <a:p>
            <a:pPr>
              <a:lnSpc>
                <a:spcPct val="100000"/>
              </a:lnSpc>
              <a:spcBef>
                <a:spcPts val="15"/>
              </a:spcBef>
            </a:pPr>
            <a:endParaRPr sz="2200" dirty="0">
              <a:latin typeface="Arial MT"/>
              <a:cs typeface="Arial MT"/>
            </a:endParaRPr>
          </a:p>
          <a:p>
            <a:pPr marL="12700" marR="5080" algn="just">
              <a:lnSpc>
                <a:spcPct val="150000"/>
              </a:lnSpc>
            </a:pPr>
            <a:r>
              <a:rPr sz="1800" dirty="0">
                <a:latin typeface="Arial MT"/>
                <a:cs typeface="Arial MT"/>
              </a:rPr>
              <a:t>Bankacılık, telekomünikasyon, otomotiv, hastane, robotik, otomasyon ve yazılım şirketleri  savunma sanayi, web tasarım ve programlama, üniversiteler, teknokentler gibi pek çok alanda  çalışabilirler.</a:t>
            </a:r>
          </a:p>
        </p:txBody>
      </p:sp>
    </p:spTree>
    <p:extLst>
      <p:ext uri="{BB962C8B-B14F-4D97-AF65-F5344CB8AC3E}">
        <p14:creationId xmlns:p14="http://schemas.microsoft.com/office/powerpoint/2010/main" val="69493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a:extLst>
              <a:ext uri="{FF2B5EF4-FFF2-40B4-BE49-F238E27FC236}">
                <a16:creationId xmlns:a16="http://schemas.microsoft.com/office/drawing/2014/main" id="{F9BDDC9E-D4E4-4011-B920-F94996451370}"/>
              </a:ext>
            </a:extLst>
          </p:cNvPr>
          <p:cNvPicPr>
            <a:picLocks noChangeAspect="1"/>
          </p:cNvPicPr>
          <p:nvPr/>
        </p:nvPicPr>
        <p:blipFill>
          <a:blip r:embed="rId2">
            <a:duotone>
              <a:prstClr val="black"/>
              <a:schemeClr val="accent1">
                <a:tint val="45000"/>
                <a:satMod val="400000"/>
              </a:schemeClr>
            </a:duotone>
          </a:blip>
          <a:stretch>
            <a:fillRect/>
          </a:stretch>
        </p:blipFill>
        <p:spPr>
          <a:xfrm>
            <a:off x="513176" y="539309"/>
            <a:ext cx="505583" cy="505583"/>
          </a:xfrm>
          <a:prstGeom prst="rect">
            <a:avLst/>
          </a:prstGeom>
        </p:spPr>
      </p:pic>
      <p:pic>
        <p:nvPicPr>
          <p:cNvPr id="5" name="Resim 4"/>
          <p:cNvPicPr>
            <a:picLocks noChangeAspect="1"/>
          </p:cNvPicPr>
          <p:nvPr/>
        </p:nvPicPr>
        <p:blipFill>
          <a:blip r:embed="rId3"/>
          <a:stretch>
            <a:fillRect/>
          </a:stretch>
        </p:blipFill>
        <p:spPr>
          <a:xfrm rot="16200000">
            <a:off x="10926093" y="5394699"/>
            <a:ext cx="1572567" cy="312177"/>
          </a:xfrm>
          <a:prstGeom prst="rect">
            <a:avLst/>
          </a:prstGeom>
        </p:spPr>
      </p:pic>
      <p:sp>
        <p:nvSpPr>
          <p:cNvPr id="13" name="Metin kutusu 12"/>
          <p:cNvSpPr txBox="1"/>
          <p:nvPr/>
        </p:nvSpPr>
        <p:spPr>
          <a:xfrm>
            <a:off x="1059206" y="506283"/>
            <a:ext cx="7016817" cy="538609"/>
          </a:xfrm>
          <a:prstGeom prst="rect">
            <a:avLst/>
          </a:prstGeom>
          <a:noFill/>
        </p:spPr>
        <p:txBody>
          <a:bodyPr wrap="square" rtlCol="0">
            <a:spAutoFit/>
          </a:bodyPr>
          <a:lstStyle/>
          <a:p>
            <a:r>
              <a:rPr lang="tr-TR" sz="2900" dirty="0">
                <a:solidFill>
                  <a:schemeClr val="accent1">
                    <a:lumMod val="50000"/>
                  </a:schemeClr>
                </a:solidFill>
                <a:latin typeface="Roboto" pitchFamily="2" charset="0"/>
                <a:ea typeface="Roboto" pitchFamily="2" charset="0"/>
              </a:rPr>
              <a:t>Bölüm Akademisyen Bilgileri</a:t>
            </a:r>
          </a:p>
        </p:txBody>
      </p:sp>
      <p:graphicFrame>
        <p:nvGraphicFramePr>
          <p:cNvPr id="2" name="object 6">
            <a:extLst>
              <a:ext uri="{FF2B5EF4-FFF2-40B4-BE49-F238E27FC236}">
                <a16:creationId xmlns:a16="http://schemas.microsoft.com/office/drawing/2014/main" id="{E5D93234-2AA3-8155-55EF-5149562CF590}"/>
              </a:ext>
            </a:extLst>
          </p:cNvPr>
          <p:cNvGraphicFramePr>
            <a:graphicFrameLocks noGrp="1"/>
          </p:cNvGraphicFramePr>
          <p:nvPr>
            <p:extLst>
              <p:ext uri="{D42A27DB-BD31-4B8C-83A1-F6EECF244321}">
                <p14:modId xmlns:p14="http://schemas.microsoft.com/office/powerpoint/2010/main" val="1069805306"/>
              </p:ext>
            </p:extLst>
          </p:nvPr>
        </p:nvGraphicFramePr>
        <p:xfrm>
          <a:off x="372533" y="3242353"/>
          <a:ext cx="11421536" cy="822960"/>
        </p:xfrm>
        <a:graphic>
          <a:graphicData uri="http://schemas.openxmlformats.org/drawingml/2006/table">
            <a:tbl>
              <a:tblPr firstRow="1" bandRow="1">
                <a:tableStyleId>{2D5ABB26-0587-4C30-8999-92F81FD0307C}</a:tableStyleId>
              </a:tblPr>
              <a:tblGrid>
                <a:gridCol w="1631648">
                  <a:extLst>
                    <a:ext uri="{9D8B030D-6E8A-4147-A177-3AD203B41FA5}">
                      <a16:colId xmlns:a16="http://schemas.microsoft.com/office/drawing/2014/main" val="1137917257"/>
                    </a:ext>
                  </a:extLst>
                </a:gridCol>
                <a:gridCol w="1631648">
                  <a:extLst>
                    <a:ext uri="{9D8B030D-6E8A-4147-A177-3AD203B41FA5}">
                      <a16:colId xmlns:a16="http://schemas.microsoft.com/office/drawing/2014/main" val="20000"/>
                    </a:ext>
                  </a:extLst>
                </a:gridCol>
                <a:gridCol w="1631648">
                  <a:extLst>
                    <a:ext uri="{9D8B030D-6E8A-4147-A177-3AD203B41FA5}">
                      <a16:colId xmlns:a16="http://schemas.microsoft.com/office/drawing/2014/main" val="20001"/>
                    </a:ext>
                  </a:extLst>
                </a:gridCol>
                <a:gridCol w="1631648">
                  <a:extLst>
                    <a:ext uri="{9D8B030D-6E8A-4147-A177-3AD203B41FA5}">
                      <a16:colId xmlns:a16="http://schemas.microsoft.com/office/drawing/2014/main" val="20002"/>
                    </a:ext>
                  </a:extLst>
                </a:gridCol>
                <a:gridCol w="1631648">
                  <a:extLst>
                    <a:ext uri="{9D8B030D-6E8A-4147-A177-3AD203B41FA5}">
                      <a16:colId xmlns:a16="http://schemas.microsoft.com/office/drawing/2014/main" val="20003"/>
                    </a:ext>
                  </a:extLst>
                </a:gridCol>
                <a:gridCol w="1631648">
                  <a:extLst>
                    <a:ext uri="{9D8B030D-6E8A-4147-A177-3AD203B41FA5}">
                      <a16:colId xmlns:a16="http://schemas.microsoft.com/office/drawing/2014/main" val="20004"/>
                    </a:ext>
                  </a:extLst>
                </a:gridCol>
                <a:gridCol w="1631648">
                  <a:extLst>
                    <a:ext uri="{9D8B030D-6E8A-4147-A177-3AD203B41FA5}">
                      <a16:colId xmlns:a16="http://schemas.microsoft.com/office/drawing/2014/main" val="20005"/>
                    </a:ext>
                  </a:extLst>
                </a:gridCol>
              </a:tblGrid>
              <a:tr h="822960">
                <a:tc>
                  <a:txBody>
                    <a:bodyPr/>
                    <a:lstStyle/>
                    <a:p>
                      <a:pPr marL="290195" marR="281940" algn="ctr">
                        <a:lnSpc>
                          <a:spcPct val="100000"/>
                        </a:lnSpc>
                      </a:pPr>
                      <a:r>
                        <a:rPr lang="tr-TR" sz="1200" dirty="0">
                          <a:latin typeface="Arial MT"/>
                          <a:cs typeface="Arial MT"/>
                        </a:rPr>
                        <a:t>Prof. Dr.</a:t>
                      </a:r>
                    </a:p>
                    <a:p>
                      <a:pPr marL="290195" marR="281940" algn="ctr">
                        <a:lnSpc>
                          <a:spcPct val="100000"/>
                        </a:lnSpc>
                      </a:pPr>
                      <a:r>
                        <a:rPr lang="tr-TR" sz="1200" dirty="0">
                          <a:latin typeface="Arial MT"/>
                          <a:cs typeface="Arial MT"/>
                        </a:rPr>
                        <a:t>Hüseyin</a:t>
                      </a:r>
                    </a:p>
                    <a:p>
                      <a:pPr marL="290195" marR="281940" algn="ctr">
                        <a:lnSpc>
                          <a:spcPct val="100000"/>
                        </a:lnSpc>
                      </a:pPr>
                      <a:r>
                        <a:rPr lang="tr-TR" sz="1200" dirty="0">
                          <a:latin typeface="Arial MT"/>
                          <a:cs typeface="Arial MT"/>
                        </a:rPr>
                        <a:t>DEMİR</a:t>
                      </a:r>
                      <a:endParaRPr sz="1200" dirty="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330"/>
                        </a:spcBef>
                      </a:pPr>
                      <a:r>
                        <a:rPr lang="en-US" sz="1200" spc="-10" dirty="0" err="1">
                          <a:latin typeface="Arial MT"/>
                          <a:cs typeface="Arial MT"/>
                        </a:rPr>
                        <a:t>Doç</a:t>
                      </a:r>
                      <a:r>
                        <a:rPr sz="1200" dirty="0">
                          <a:latin typeface="Arial MT"/>
                          <a:cs typeface="Arial MT"/>
                        </a:rPr>
                        <a:t>.</a:t>
                      </a:r>
                      <a:r>
                        <a:rPr sz="1200" spc="-30" dirty="0">
                          <a:latin typeface="Arial MT"/>
                          <a:cs typeface="Arial MT"/>
                        </a:rPr>
                        <a:t> </a:t>
                      </a:r>
                      <a:r>
                        <a:rPr sz="1200" spc="-40" dirty="0">
                          <a:latin typeface="Arial MT"/>
                          <a:cs typeface="Arial MT"/>
                        </a:rPr>
                        <a:t>Dr</a:t>
                      </a:r>
                      <a:r>
                        <a:rPr sz="1200" dirty="0">
                          <a:latin typeface="Arial MT"/>
                          <a:cs typeface="Arial MT"/>
                        </a:rPr>
                        <a:t>.</a:t>
                      </a:r>
                    </a:p>
                    <a:p>
                      <a:pPr marL="290195" marR="281940" algn="ctr">
                        <a:lnSpc>
                          <a:spcPct val="100000"/>
                        </a:lnSpc>
                      </a:pPr>
                      <a:r>
                        <a:rPr lang="en-US" sz="1200" spc="-15" dirty="0" err="1">
                          <a:latin typeface="Arial MT"/>
                          <a:cs typeface="Arial MT"/>
                        </a:rPr>
                        <a:t>Muammer</a:t>
                      </a:r>
                      <a:r>
                        <a:rPr lang="en-US" sz="1200" spc="-15" dirty="0">
                          <a:latin typeface="Arial MT"/>
                          <a:cs typeface="Arial MT"/>
                        </a:rPr>
                        <a:t> TÜRKOĞLU</a:t>
                      </a:r>
                      <a:r>
                        <a:rPr sz="1200" dirty="0">
                          <a:latin typeface="Arial MT"/>
                          <a:cs typeface="Arial MT"/>
                        </a:rPr>
                        <a:t> </a:t>
                      </a:r>
                      <a:r>
                        <a:rPr sz="1200" spc="-10" dirty="0">
                          <a:latin typeface="Arial MT"/>
                          <a:cs typeface="Arial MT"/>
                        </a:rPr>
                        <a:t>Bölüm </a:t>
                      </a:r>
                      <a:r>
                        <a:rPr sz="1200" spc="-320" dirty="0">
                          <a:latin typeface="Arial MT"/>
                          <a:cs typeface="Arial MT"/>
                        </a:rPr>
                        <a:t> </a:t>
                      </a:r>
                      <a:r>
                        <a:rPr sz="1200" spc="-100" dirty="0">
                          <a:latin typeface="Arial MT"/>
                          <a:cs typeface="Arial MT"/>
                        </a:rPr>
                        <a:t>Başkanı</a:t>
                      </a:r>
                      <a:endParaRPr sz="1200" dirty="0">
                        <a:latin typeface="Arial MT"/>
                        <a:cs typeface="Arial MT"/>
                      </a:endParaRPr>
                    </a:p>
                  </a:txBody>
                  <a:tcPr marL="0" marR="0" marT="4191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0" marR="485775" indent="3810" algn="ctr">
                        <a:lnSpc>
                          <a:spcPct val="100000"/>
                        </a:lnSpc>
                        <a:spcBef>
                          <a:spcPts val="330"/>
                        </a:spcBef>
                      </a:pPr>
                      <a:r>
                        <a:rPr lang="en-US" sz="1200" spc="-5" dirty="0" err="1">
                          <a:latin typeface="Arial MT"/>
                          <a:cs typeface="Arial MT"/>
                        </a:rPr>
                        <a:t>Doç</a:t>
                      </a:r>
                      <a:r>
                        <a:rPr lang="en-US" sz="1200" spc="-5" dirty="0">
                          <a:latin typeface="Arial MT"/>
                          <a:cs typeface="Arial MT"/>
                        </a:rPr>
                        <a:t>. </a:t>
                      </a:r>
                      <a:r>
                        <a:rPr lang="en-US" sz="1200" spc="-30" dirty="0">
                          <a:latin typeface="Arial MT"/>
                          <a:cs typeface="Arial MT"/>
                        </a:rPr>
                        <a:t>Dr. </a:t>
                      </a:r>
                      <a:r>
                        <a:rPr lang="en-US" sz="1200" spc="-25" dirty="0">
                          <a:latin typeface="Arial MT"/>
                          <a:cs typeface="Arial MT"/>
                        </a:rPr>
                        <a:t> </a:t>
                      </a:r>
                      <a:r>
                        <a:rPr lang="en-US" sz="1200" spc="-10" dirty="0">
                          <a:latin typeface="Arial MT"/>
                          <a:cs typeface="Arial MT"/>
                        </a:rPr>
                        <a:t>Zafer </a:t>
                      </a:r>
                      <a:r>
                        <a:rPr lang="en-US" sz="1200" spc="-5" dirty="0">
                          <a:latin typeface="Arial MT"/>
                          <a:cs typeface="Arial MT"/>
                        </a:rPr>
                        <a:t> </a:t>
                      </a:r>
                      <a:r>
                        <a:rPr lang="en-US" sz="1200" spc="-15" dirty="0">
                          <a:latin typeface="Arial MT"/>
                          <a:cs typeface="Arial MT"/>
                        </a:rPr>
                        <a:t>C</a:t>
                      </a:r>
                      <a:r>
                        <a:rPr lang="en-US" sz="1200" spc="-10" dirty="0">
                          <a:latin typeface="Arial MT"/>
                          <a:cs typeface="Arial MT"/>
                        </a:rPr>
                        <a:t>Ö</a:t>
                      </a:r>
                      <a:r>
                        <a:rPr lang="en-US" sz="1200" spc="-20" dirty="0">
                          <a:latin typeface="Arial MT"/>
                          <a:cs typeface="Arial MT"/>
                        </a:rPr>
                        <a:t>M</a:t>
                      </a:r>
                      <a:r>
                        <a:rPr lang="en-US" sz="1200" spc="-10" dirty="0">
                          <a:latin typeface="Arial MT"/>
                          <a:cs typeface="Arial MT"/>
                        </a:rPr>
                        <a:t>E</a:t>
                      </a:r>
                      <a:r>
                        <a:rPr lang="en-US" sz="1200" spc="-15" dirty="0">
                          <a:latin typeface="Arial MT"/>
                          <a:cs typeface="Arial MT"/>
                        </a:rPr>
                        <a:t>R</a:t>
                      </a:r>
                      <a:r>
                        <a:rPr lang="en-US" sz="1200" dirty="0">
                          <a:latin typeface="Arial MT"/>
                          <a:cs typeface="Arial MT"/>
                        </a:rPr>
                        <a:t>T</a:t>
                      </a: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67359" marR="456565" indent="1905" algn="ctr">
                        <a:lnSpc>
                          <a:spcPct val="100000"/>
                        </a:lnSpc>
                        <a:spcBef>
                          <a:spcPts val="330"/>
                        </a:spcBef>
                      </a:pPr>
                      <a:r>
                        <a:rPr sz="1200" spc="-5" dirty="0">
                          <a:latin typeface="Arial MT"/>
                          <a:cs typeface="Arial MT"/>
                        </a:rPr>
                        <a:t>Doç. </a:t>
                      </a:r>
                      <a:r>
                        <a:rPr sz="1200" spc="-30" dirty="0">
                          <a:latin typeface="Arial MT"/>
                          <a:cs typeface="Arial MT"/>
                        </a:rPr>
                        <a:t>Dr. </a:t>
                      </a:r>
                      <a:r>
                        <a:rPr sz="1200" spc="-25" dirty="0">
                          <a:latin typeface="Arial MT"/>
                          <a:cs typeface="Arial MT"/>
                        </a:rPr>
                        <a:t> </a:t>
                      </a:r>
                      <a:r>
                        <a:rPr sz="1200" spc="-10" dirty="0">
                          <a:latin typeface="Arial MT"/>
                          <a:cs typeface="Arial MT"/>
                        </a:rPr>
                        <a:t>Abdu</a:t>
                      </a:r>
                      <a:r>
                        <a:rPr sz="1200" spc="-15" dirty="0">
                          <a:latin typeface="Arial MT"/>
                          <a:cs typeface="Arial MT"/>
                        </a:rPr>
                        <a:t>lk</a:t>
                      </a:r>
                      <a:r>
                        <a:rPr sz="1200" spc="-10" dirty="0">
                          <a:latin typeface="Arial MT"/>
                          <a:cs typeface="Arial MT"/>
                        </a:rPr>
                        <a:t>ad</a:t>
                      </a:r>
                      <a:r>
                        <a:rPr sz="1200" spc="-15" dirty="0">
                          <a:latin typeface="Arial MT"/>
                          <a:cs typeface="Arial MT"/>
                        </a:rPr>
                        <a:t>i</a:t>
                      </a:r>
                      <a:r>
                        <a:rPr sz="1200" dirty="0">
                          <a:latin typeface="Arial MT"/>
                          <a:cs typeface="Arial MT"/>
                        </a:rPr>
                        <a:t>r  </a:t>
                      </a:r>
                      <a:r>
                        <a:rPr sz="1200" spc="-10" dirty="0">
                          <a:latin typeface="Arial MT"/>
                          <a:cs typeface="Arial MT"/>
                        </a:rPr>
                        <a:t>KARACI</a:t>
                      </a:r>
                      <a:endParaRPr sz="120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0" marR="485775" indent="3810" algn="ctr">
                        <a:lnSpc>
                          <a:spcPct val="100000"/>
                        </a:lnSpc>
                        <a:spcBef>
                          <a:spcPts val="330"/>
                        </a:spcBef>
                      </a:pPr>
                      <a:r>
                        <a:rPr sz="1200" spc="-5" dirty="0">
                          <a:latin typeface="Arial MT"/>
                          <a:cs typeface="Arial MT"/>
                        </a:rPr>
                        <a:t>Doç. </a:t>
                      </a:r>
                      <a:r>
                        <a:rPr sz="1200" spc="-30" dirty="0">
                          <a:latin typeface="Arial MT"/>
                          <a:cs typeface="Arial MT"/>
                        </a:rPr>
                        <a:t>Dr. </a:t>
                      </a:r>
                      <a:r>
                        <a:rPr lang="en-US" sz="1200" spc="-5" dirty="0" err="1">
                          <a:latin typeface="Arial MT"/>
                          <a:cs typeface="Arial MT"/>
                        </a:rPr>
                        <a:t>Selçuk</a:t>
                      </a:r>
                      <a:r>
                        <a:rPr lang="en-US" sz="1200" spc="-5" dirty="0">
                          <a:latin typeface="Arial MT"/>
                          <a:cs typeface="Arial MT"/>
                        </a:rPr>
                        <a:t> </a:t>
                      </a:r>
                      <a:r>
                        <a:rPr lang="en-US" sz="1200" dirty="0">
                          <a:latin typeface="Arial MT"/>
                          <a:cs typeface="Arial MT"/>
                        </a:rPr>
                        <a:t> </a:t>
                      </a:r>
                      <a:r>
                        <a:rPr lang="en-US" sz="1200" spc="-5" dirty="0">
                          <a:latin typeface="Arial MT"/>
                          <a:cs typeface="Arial MT"/>
                        </a:rPr>
                        <a:t>ÇAKMAK</a:t>
                      </a:r>
                      <a:endParaRPr sz="1200" dirty="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58140" marR="346710" algn="ctr">
                        <a:lnSpc>
                          <a:spcPct val="100000"/>
                        </a:lnSpc>
                        <a:spcBef>
                          <a:spcPts val="330"/>
                        </a:spcBef>
                      </a:pPr>
                      <a:r>
                        <a:rPr lang="en-US" sz="1200" spc="-40" dirty="0">
                          <a:latin typeface="Arial MT"/>
                          <a:cs typeface="Arial MT"/>
                        </a:rPr>
                        <a:t>Dr</a:t>
                      </a:r>
                      <a:r>
                        <a:rPr lang="en-US" sz="1200" dirty="0">
                          <a:latin typeface="Arial MT"/>
                          <a:cs typeface="Arial MT"/>
                        </a:rPr>
                        <a:t>.</a:t>
                      </a:r>
                      <a:r>
                        <a:rPr lang="en-US" sz="1200" spc="-45" dirty="0">
                          <a:latin typeface="Arial MT"/>
                          <a:cs typeface="Arial MT"/>
                        </a:rPr>
                        <a:t> </a:t>
                      </a:r>
                      <a:r>
                        <a:rPr lang="en-US" sz="1200" spc="-25" dirty="0" err="1">
                          <a:latin typeface="Arial MT"/>
                          <a:cs typeface="Arial MT"/>
                        </a:rPr>
                        <a:t>Ö</a:t>
                      </a:r>
                      <a:r>
                        <a:rPr lang="en-US" sz="1200" spc="-35" dirty="0" err="1">
                          <a:latin typeface="Arial MT"/>
                          <a:cs typeface="Arial MT"/>
                        </a:rPr>
                        <a:t>ğ</a:t>
                      </a:r>
                      <a:r>
                        <a:rPr lang="en-US" sz="1200" spc="-30" dirty="0" err="1">
                          <a:latin typeface="Arial MT"/>
                          <a:cs typeface="Arial MT"/>
                        </a:rPr>
                        <a:t>r</a:t>
                      </a:r>
                      <a:r>
                        <a:rPr lang="en-US" sz="1200" dirty="0">
                          <a:latin typeface="Arial MT"/>
                          <a:cs typeface="Arial MT"/>
                        </a:rPr>
                        <a:t>.</a:t>
                      </a:r>
                      <a:r>
                        <a:rPr lang="en-US" sz="1200" spc="-35" dirty="0">
                          <a:latin typeface="Arial MT"/>
                          <a:cs typeface="Arial MT"/>
                        </a:rPr>
                        <a:t> </a:t>
                      </a:r>
                      <a:r>
                        <a:rPr lang="en-US" sz="1200" spc="-15" dirty="0" err="1">
                          <a:latin typeface="Arial MT"/>
                          <a:cs typeface="Arial MT"/>
                        </a:rPr>
                        <a:t>Ü</a:t>
                      </a:r>
                      <a:r>
                        <a:rPr lang="en-US" sz="1200" spc="-25" dirty="0" err="1">
                          <a:latin typeface="Arial MT"/>
                          <a:cs typeface="Arial MT"/>
                        </a:rPr>
                        <a:t>y</a:t>
                      </a:r>
                      <a:r>
                        <a:rPr lang="en-US" sz="1200" spc="-10" dirty="0" err="1">
                          <a:latin typeface="Arial MT"/>
                          <a:cs typeface="Arial MT"/>
                        </a:rPr>
                        <a:t>e</a:t>
                      </a:r>
                      <a:r>
                        <a:rPr lang="en-US" sz="1200" spc="-15" dirty="0" err="1">
                          <a:latin typeface="Arial MT"/>
                          <a:cs typeface="Arial MT"/>
                        </a:rPr>
                        <a:t>s</a:t>
                      </a:r>
                      <a:r>
                        <a:rPr lang="en-US" sz="1200" dirty="0" err="1">
                          <a:latin typeface="Arial MT"/>
                          <a:cs typeface="Arial MT"/>
                        </a:rPr>
                        <a:t>i</a:t>
                      </a:r>
                      <a:r>
                        <a:rPr lang="en-US" sz="1200" dirty="0">
                          <a:latin typeface="Arial MT"/>
                          <a:cs typeface="Arial MT"/>
                        </a:rPr>
                        <a:t>  </a:t>
                      </a:r>
                      <a:r>
                        <a:rPr lang="en-US" sz="1200" spc="-15" dirty="0" err="1">
                          <a:latin typeface="Arial MT"/>
                          <a:cs typeface="Arial MT"/>
                        </a:rPr>
                        <a:t>Emel</a:t>
                      </a:r>
                      <a:r>
                        <a:rPr lang="en-US" sz="1200" spc="-15" dirty="0">
                          <a:latin typeface="Arial MT"/>
                          <a:cs typeface="Arial MT"/>
                        </a:rPr>
                        <a:t>   SOYLU</a:t>
                      </a:r>
                      <a:endParaRPr lang="en-US" sz="1200" dirty="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58140" marR="346710" algn="ctr">
                        <a:lnSpc>
                          <a:spcPct val="100000"/>
                        </a:lnSpc>
                        <a:spcBef>
                          <a:spcPts val="330"/>
                        </a:spcBef>
                      </a:pPr>
                      <a:r>
                        <a:rPr lang="tr-TR" sz="1200" spc="-40" dirty="0">
                          <a:latin typeface="Arial MT"/>
                          <a:cs typeface="Arial MT"/>
                        </a:rPr>
                        <a:t>Dr</a:t>
                      </a:r>
                      <a:r>
                        <a:rPr lang="tr-TR" sz="1200" dirty="0">
                          <a:latin typeface="Arial MT"/>
                          <a:cs typeface="Arial MT"/>
                        </a:rPr>
                        <a:t>.</a:t>
                      </a:r>
                      <a:r>
                        <a:rPr lang="tr-TR" sz="1200" spc="-45" dirty="0">
                          <a:latin typeface="Arial MT"/>
                          <a:cs typeface="Arial MT"/>
                        </a:rPr>
                        <a:t> </a:t>
                      </a:r>
                      <a:r>
                        <a:rPr lang="tr-TR" sz="1200" spc="-25" dirty="0">
                          <a:latin typeface="Arial MT"/>
                          <a:cs typeface="Arial MT"/>
                        </a:rPr>
                        <a:t>Ö</a:t>
                      </a:r>
                      <a:r>
                        <a:rPr lang="tr-TR" sz="1200" spc="-35" dirty="0">
                          <a:latin typeface="Arial MT"/>
                          <a:cs typeface="Arial MT"/>
                        </a:rPr>
                        <a:t>ğ</a:t>
                      </a:r>
                      <a:r>
                        <a:rPr lang="tr-TR" sz="1200" spc="-30" dirty="0">
                          <a:latin typeface="Arial MT"/>
                          <a:cs typeface="Arial MT"/>
                        </a:rPr>
                        <a:t>r</a:t>
                      </a:r>
                      <a:r>
                        <a:rPr lang="tr-TR" sz="1200" dirty="0">
                          <a:latin typeface="Arial MT"/>
                          <a:cs typeface="Arial MT"/>
                        </a:rPr>
                        <a:t>.</a:t>
                      </a:r>
                      <a:r>
                        <a:rPr lang="tr-TR" sz="1200" spc="-35" dirty="0">
                          <a:latin typeface="Arial MT"/>
                          <a:cs typeface="Arial MT"/>
                        </a:rPr>
                        <a:t> </a:t>
                      </a:r>
                      <a:r>
                        <a:rPr lang="tr-TR" sz="1200" spc="-15" dirty="0">
                          <a:latin typeface="Arial MT"/>
                          <a:cs typeface="Arial MT"/>
                        </a:rPr>
                        <a:t>Ü</a:t>
                      </a:r>
                      <a:r>
                        <a:rPr lang="tr-TR" sz="1200" spc="-25" dirty="0">
                          <a:latin typeface="Arial MT"/>
                          <a:cs typeface="Arial MT"/>
                        </a:rPr>
                        <a:t>y</a:t>
                      </a:r>
                      <a:r>
                        <a:rPr lang="tr-TR" sz="1200" spc="-10" dirty="0">
                          <a:latin typeface="Arial MT"/>
                          <a:cs typeface="Arial MT"/>
                        </a:rPr>
                        <a:t>e</a:t>
                      </a:r>
                      <a:r>
                        <a:rPr lang="tr-TR" sz="1200" spc="-15" dirty="0">
                          <a:latin typeface="Arial MT"/>
                          <a:cs typeface="Arial MT"/>
                        </a:rPr>
                        <a:t>s</a:t>
                      </a:r>
                      <a:r>
                        <a:rPr lang="tr-TR" sz="1200" dirty="0">
                          <a:latin typeface="Arial MT"/>
                          <a:cs typeface="Arial MT"/>
                        </a:rPr>
                        <a:t>i  </a:t>
                      </a:r>
                      <a:r>
                        <a:rPr lang="tr-TR" sz="1200" spc="-15" dirty="0">
                          <a:latin typeface="Arial MT"/>
                          <a:cs typeface="Arial MT"/>
                        </a:rPr>
                        <a:t>Nurettin </a:t>
                      </a:r>
                      <a:r>
                        <a:rPr lang="tr-TR" sz="1200" spc="-10" dirty="0">
                          <a:latin typeface="Arial MT"/>
                          <a:cs typeface="Arial MT"/>
                        </a:rPr>
                        <a:t> </a:t>
                      </a:r>
                      <a:r>
                        <a:rPr lang="tr-TR" sz="1200" spc="-80" dirty="0">
                          <a:latin typeface="Arial MT"/>
                          <a:cs typeface="Arial MT"/>
                        </a:rPr>
                        <a:t>ŞENYER</a:t>
                      </a:r>
                      <a:endParaRPr sz="1200" dirty="0">
                        <a:latin typeface="Arial MT"/>
                        <a:cs typeface="Arial MT"/>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bl>
          </a:graphicData>
        </a:graphic>
      </p:graphicFrame>
      <p:graphicFrame>
        <p:nvGraphicFramePr>
          <p:cNvPr id="3" name="object 7">
            <a:extLst>
              <a:ext uri="{FF2B5EF4-FFF2-40B4-BE49-F238E27FC236}">
                <a16:creationId xmlns:a16="http://schemas.microsoft.com/office/drawing/2014/main" id="{6C6E1509-9EE5-ADE0-6C79-41D8DC3F8D34}"/>
              </a:ext>
            </a:extLst>
          </p:cNvPr>
          <p:cNvGraphicFramePr>
            <a:graphicFrameLocks noGrp="1"/>
          </p:cNvGraphicFramePr>
          <p:nvPr>
            <p:extLst>
              <p:ext uri="{D42A27DB-BD31-4B8C-83A1-F6EECF244321}">
                <p14:modId xmlns:p14="http://schemas.microsoft.com/office/powerpoint/2010/main" val="2078500444"/>
              </p:ext>
            </p:extLst>
          </p:nvPr>
        </p:nvGraphicFramePr>
        <p:xfrm>
          <a:off x="1101978" y="5636577"/>
          <a:ext cx="9848850" cy="640080"/>
        </p:xfrm>
        <a:graphic>
          <a:graphicData uri="http://schemas.openxmlformats.org/drawingml/2006/table">
            <a:tbl>
              <a:tblPr firstRow="1" bandRow="1">
                <a:tableStyleId>{2D5ABB26-0587-4C30-8999-92F81FD0307C}</a:tableStyleId>
              </a:tblPr>
              <a:tblGrid>
                <a:gridCol w="1641475">
                  <a:extLst>
                    <a:ext uri="{9D8B030D-6E8A-4147-A177-3AD203B41FA5}">
                      <a16:colId xmlns:a16="http://schemas.microsoft.com/office/drawing/2014/main" val="20000"/>
                    </a:ext>
                  </a:extLst>
                </a:gridCol>
                <a:gridCol w="1641475">
                  <a:extLst>
                    <a:ext uri="{9D8B030D-6E8A-4147-A177-3AD203B41FA5}">
                      <a16:colId xmlns:a16="http://schemas.microsoft.com/office/drawing/2014/main" val="20001"/>
                    </a:ext>
                  </a:extLst>
                </a:gridCol>
                <a:gridCol w="1641475">
                  <a:extLst>
                    <a:ext uri="{9D8B030D-6E8A-4147-A177-3AD203B41FA5}">
                      <a16:colId xmlns:a16="http://schemas.microsoft.com/office/drawing/2014/main" val="20002"/>
                    </a:ext>
                  </a:extLst>
                </a:gridCol>
                <a:gridCol w="1641475">
                  <a:extLst>
                    <a:ext uri="{9D8B030D-6E8A-4147-A177-3AD203B41FA5}">
                      <a16:colId xmlns:a16="http://schemas.microsoft.com/office/drawing/2014/main" val="20003"/>
                    </a:ext>
                  </a:extLst>
                </a:gridCol>
                <a:gridCol w="1641475">
                  <a:extLst>
                    <a:ext uri="{9D8B030D-6E8A-4147-A177-3AD203B41FA5}">
                      <a16:colId xmlns:a16="http://schemas.microsoft.com/office/drawing/2014/main" val="20004"/>
                    </a:ext>
                  </a:extLst>
                </a:gridCol>
                <a:gridCol w="1641475">
                  <a:extLst>
                    <a:ext uri="{9D8B030D-6E8A-4147-A177-3AD203B41FA5}">
                      <a16:colId xmlns:a16="http://schemas.microsoft.com/office/drawing/2014/main" val="20005"/>
                    </a:ext>
                  </a:extLst>
                </a:gridCol>
              </a:tblGrid>
              <a:tr h="640080">
                <a:tc>
                  <a:txBody>
                    <a:bodyPr/>
                    <a:lstStyle/>
                    <a:p>
                      <a:pPr marL="357505" marR="347345" algn="ctr">
                        <a:lnSpc>
                          <a:spcPct val="100000"/>
                        </a:lnSpc>
                        <a:spcBef>
                          <a:spcPts val="334"/>
                        </a:spcBef>
                      </a:pPr>
                      <a:r>
                        <a:rPr sz="1200" spc="-40" dirty="0">
                          <a:latin typeface="Arial MT"/>
                          <a:cs typeface="Arial MT"/>
                        </a:rPr>
                        <a:t>Dr</a:t>
                      </a:r>
                      <a:r>
                        <a:rPr sz="1200" dirty="0">
                          <a:latin typeface="Arial MT"/>
                          <a:cs typeface="Arial MT"/>
                        </a:rPr>
                        <a:t>.</a:t>
                      </a:r>
                      <a:r>
                        <a:rPr sz="1200" spc="-45" dirty="0">
                          <a:latin typeface="Arial MT"/>
                          <a:cs typeface="Arial MT"/>
                        </a:rPr>
                        <a:t> </a:t>
                      </a:r>
                      <a:r>
                        <a:rPr sz="1200" spc="-25" dirty="0">
                          <a:latin typeface="Arial MT"/>
                          <a:cs typeface="Arial MT"/>
                        </a:rPr>
                        <a:t>Ö</a:t>
                      </a:r>
                      <a:r>
                        <a:rPr sz="1200" spc="-35" dirty="0">
                          <a:latin typeface="Arial MT"/>
                          <a:cs typeface="Arial MT"/>
                        </a:rPr>
                        <a:t>ğ</a:t>
                      </a:r>
                      <a:r>
                        <a:rPr sz="1200" spc="-30" dirty="0">
                          <a:latin typeface="Arial MT"/>
                          <a:cs typeface="Arial MT"/>
                        </a:rPr>
                        <a:t>r</a:t>
                      </a:r>
                      <a:r>
                        <a:rPr sz="1200" dirty="0">
                          <a:latin typeface="Arial MT"/>
                          <a:cs typeface="Arial MT"/>
                        </a:rPr>
                        <a:t>.</a:t>
                      </a:r>
                      <a:r>
                        <a:rPr sz="1200" spc="-35" dirty="0">
                          <a:latin typeface="Arial MT"/>
                          <a:cs typeface="Arial MT"/>
                        </a:rPr>
                        <a:t> </a:t>
                      </a:r>
                      <a:r>
                        <a:rPr sz="1200" spc="-15" dirty="0" err="1">
                          <a:latin typeface="Arial MT"/>
                          <a:cs typeface="Arial MT"/>
                        </a:rPr>
                        <a:t>Ü</a:t>
                      </a:r>
                      <a:r>
                        <a:rPr sz="1200" spc="-25" dirty="0" err="1">
                          <a:latin typeface="Arial MT"/>
                          <a:cs typeface="Arial MT"/>
                        </a:rPr>
                        <a:t>y</a:t>
                      </a:r>
                      <a:r>
                        <a:rPr sz="1200" spc="-10" dirty="0" err="1">
                          <a:latin typeface="Arial MT"/>
                          <a:cs typeface="Arial MT"/>
                        </a:rPr>
                        <a:t>e</a:t>
                      </a:r>
                      <a:r>
                        <a:rPr sz="1200" spc="-15" dirty="0" err="1">
                          <a:latin typeface="Arial MT"/>
                          <a:cs typeface="Arial MT"/>
                        </a:rPr>
                        <a:t>s</a:t>
                      </a:r>
                      <a:r>
                        <a:rPr sz="1200" dirty="0" err="1">
                          <a:latin typeface="Arial MT"/>
                          <a:cs typeface="Arial MT"/>
                        </a:rPr>
                        <a:t>i</a:t>
                      </a:r>
                      <a:r>
                        <a:rPr sz="1200" dirty="0">
                          <a:latin typeface="Arial MT"/>
                          <a:cs typeface="Arial MT"/>
                        </a:rPr>
                        <a:t>  </a:t>
                      </a:r>
                      <a:r>
                        <a:rPr lang="en-US" sz="1200" spc="-5" dirty="0">
                          <a:latin typeface="Arial MT"/>
                          <a:cs typeface="Arial MT"/>
                        </a:rPr>
                        <a:t>Özgür TONKAL</a:t>
                      </a:r>
                      <a:endParaRPr sz="1200" dirty="0">
                        <a:latin typeface="Arial MT"/>
                        <a:cs typeface="Arial MT"/>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23875" marR="514350" algn="ctr">
                        <a:lnSpc>
                          <a:spcPct val="100000"/>
                        </a:lnSpc>
                        <a:spcBef>
                          <a:spcPts val="334"/>
                        </a:spcBef>
                      </a:pPr>
                      <a:r>
                        <a:rPr sz="1200" dirty="0">
                          <a:latin typeface="Arial MT"/>
                          <a:cs typeface="Arial MT"/>
                        </a:rPr>
                        <a:t>Arş.</a:t>
                      </a:r>
                      <a:r>
                        <a:rPr sz="1200" spc="-50" dirty="0">
                          <a:latin typeface="Arial MT"/>
                          <a:cs typeface="Arial MT"/>
                        </a:rPr>
                        <a:t> </a:t>
                      </a:r>
                      <a:r>
                        <a:rPr sz="1200" spc="-25" dirty="0">
                          <a:latin typeface="Arial MT"/>
                          <a:cs typeface="Arial MT"/>
                        </a:rPr>
                        <a:t>G</a:t>
                      </a:r>
                      <a:r>
                        <a:rPr sz="1200" spc="-20" dirty="0">
                          <a:latin typeface="Arial MT"/>
                          <a:cs typeface="Arial MT"/>
                        </a:rPr>
                        <a:t>ö</a:t>
                      </a:r>
                      <a:r>
                        <a:rPr sz="1200" spc="-30" dirty="0">
                          <a:latin typeface="Arial MT"/>
                          <a:cs typeface="Arial MT"/>
                        </a:rPr>
                        <a:t>r</a:t>
                      </a:r>
                      <a:r>
                        <a:rPr sz="1200" dirty="0">
                          <a:latin typeface="Arial MT"/>
                          <a:cs typeface="Arial MT"/>
                        </a:rPr>
                        <a:t>.  </a:t>
                      </a:r>
                      <a:r>
                        <a:rPr sz="1200" spc="-15" dirty="0">
                          <a:latin typeface="Arial MT"/>
                          <a:cs typeface="Arial MT"/>
                        </a:rPr>
                        <a:t>Ferhat </a:t>
                      </a:r>
                      <a:r>
                        <a:rPr sz="1200" spc="-10" dirty="0">
                          <a:latin typeface="Arial MT"/>
                          <a:cs typeface="Arial MT"/>
                        </a:rPr>
                        <a:t> </a:t>
                      </a:r>
                      <a:r>
                        <a:rPr sz="1200" spc="-20" dirty="0">
                          <a:latin typeface="Arial MT"/>
                          <a:cs typeface="Arial MT"/>
                        </a:rPr>
                        <a:t>ARAT</a:t>
                      </a:r>
                      <a:endParaRPr sz="1200">
                        <a:latin typeface="Arial MT"/>
                        <a:cs typeface="Arial MT"/>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2125" marR="481965" indent="1270" algn="ctr">
                        <a:lnSpc>
                          <a:spcPct val="100000"/>
                        </a:lnSpc>
                        <a:spcBef>
                          <a:spcPts val="334"/>
                        </a:spcBef>
                      </a:pPr>
                      <a:r>
                        <a:rPr sz="1200" dirty="0">
                          <a:latin typeface="Arial MT"/>
                          <a:cs typeface="Arial MT"/>
                        </a:rPr>
                        <a:t>Arş.</a:t>
                      </a:r>
                      <a:r>
                        <a:rPr sz="1200" spc="-35" dirty="0">
                          <a:latin typeface="Arial MT"/>
                          <a:cs typeface="Arial MT"/>
                        </a:rPr>
                        <a:t> </a:t>
                      </a:r>
                      <a:r>
                        <a:rPr sz="1200" spc="-25" dirty="0">
                          <a:latin typeface="Arial MT"/>
                          <a:cs typeface="Arial MT"/>
                        </a:rPr>
                        <a:t>G</a:t>
                      </a:r>
                      <a:r>
                        <a:rPr sz="1200" spc="-20" dirty="0">
                          <a:latin typeface="Arial MT"/>
                          <a:cs typeface="Arial MT"/>
                        </a:rPr>
                        <a:t>ö</a:t>
                      </a:r>
                      <a:r>
                        <a:rPr sz="1200" spc="-30" dirty="0">
                          <a:latin typeface="Arial MT"/>
                          <a:cs typeface="Arial MT"/>
                        </a:rPr>
                        <a:t>r</a:t>
                      </a:r>
                      <a:r>
                        <a:rPr sz="1200" dirty="0">
                          <a:latin typeface="Arial MT"/>
                          <a:cs typeface="Arial MT"/>
                        </a:rPr>
                        <a:t>.  Ömer </a:t>
                      </a:r>
                      <a:r>
                        <a:rPr sz="1200" spc="5" dirty="0">
                          <a:latin typeface="Arial MT"/>
                          <a:cs typeface="Arial MT"/>
                        </a:rPr>
                        <a:t> </a:t>
                      </a:r>
                      <a:r>
                        <a:rPr sz="1200" spc="-15" dirty="0">
                          <a:latin typeface="Arial MT"/>
                          <a:cs typeface="Arial MT"/>
                        </a:rPr>
                        <a:t>DUR</a:t>
                      </a:r>
                      <a:r>
                        <a:rPr sz="1200" spc="-20" dirty="0">
                          <a:latin typeface="Arial MT"/>
                          <a:cs typeface="Arial MT"/>
                        </a:rPr>
                        <a:t>M</a:t>
                      </a:r>
                      <a:r>
                        <a:rPr sz="1200" spc="-15" dirty="0">
                          <a:latin typeface="Arial MT"/>
                          <a:cs typeface="Arial MT"/>
                        </a:rPr>
                        <a:t>U</a:t>
                      </a:r>
                      <a:r>
                        <a:rPr sz="1200" dirty="0">
                          <a:latin typeface="Arial MT"/>
                          <a:cs typeface="Arial MT"/>
                        </a:rPr>
                        <a:t>Ş</a:t>
                      </a:r>
                      <a:endParaRPr sz="1200">
                        <a:latin typeface="Arial MT"/>
                        <a:cs typeface="Arial MT"/>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334"/>
                        </a:spcBef>
                      </a:pPr>
                      <a:r>
                        <a:rPr sz="1200" spc="0" dirty="0">
                          <a:latin typeface="Arial MT"/>
                          <a:cs typeface="Arial MT"/>
                        </a:rPr>
                        <a:t>Arş. Gör.</a:t>
                      </a:r>
                    </a:p>
                    <a:p>
                      <a:pPr marL="653415" marR="644525" indent="1270" algn="ctr">
                        <a:lnSpc>
                          <a:spcPct val="100000"/>
                        </a:lnSpc>
                      </a:pPr>
                      <a:r>
                        <a:rPr sz="1200" spc="0" dirty="0">
                          <a:latin typeface="Arial MT"/>
                          <a:cs typeface="Arial MT"/>
                        </a:rPr>
                        <a:t>İlker  GÜR</a:t>
                      </a: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334"/>
                        </a:spcBef>
                      </a:pPr>
                      <a:r>
                        <a:rPr sz="1200" dirty="0">
                          <a:latin typeface="Arial MT"/>
                          <a:cs typeface="Arial MT"/>
                        </a:rPr>
                        <a:t>Arş.</a:t>
                      </a:r>
                      <a:r>
                        <a:rPr sz="1200" spc="-50" dirty="0">
                          <a:latin typeface="Arial MT"/>
                          <a:cs typeface="Arial MT"/>
                        </a:rPr>
                        <a:t> </a:t>
                      </a:r>
                      <a:r>
                        <a:rPr sz="1200" spc="-25" dirty="0">
                          <a:latin typeface="Arial MT"/>
                          <a:cs typeface="Arial MT"/>
                        </a:rPr>
                        <a:t>G</a:t>
                      </a:r>
                      <a:r>
                        <a:rPr sz="1200" spc="-20" dirty="0">
                          <a:latin typeface="Arial MT"/>
                          <a:cs typeface="Arial MT"/>
                        </a:rPr>
                        <a:t>ö</a:t>
                      </a:r>
                      <a:r>
                        <a:rPr sz="1200" spc="-30" dirty="0">
                          <a:latin typeface="Arial MT"/>
                          <a:cs typeface="Arial MT"/>
                        </a:rPr>
                        <a:t>r</a:t>
                      </a:r>
                      <a:r>
                        <a:rPr sz="1200" dirty="0">
                          <a:latin typeface="Arial MT"/>
                          <a:cs typeface="Arial MT"/>
                        </a:rPr>
                        <a:t>.</a:t>
                      </a:r>
                      <a:endParaRPr sz="1200">
                        <a:latin typeface="Arial MT"/>
                        <a:cs typeface="Arial MT"/>
                      </a:endParaRPr>
                    </a:p>
                    <a:p>
                      <a:pPr marL="553085" marR="543560" indent="-1270" algn="ctr">
                        <a:lnSpc>
                          <a:spcPct val="100000"/>
                        </a:lnSpc>
                      </a:pPr>
                      <a:r>
                        <a:rPr sz="1200" spc="-5" dirty="0">
                          <a:latin typeface="Arial MT"/>
                          <a:cs typeface="Arial MT"/>
                        </a:rPr>
                        <a:t>Sarp </a:t>
                      </a:r>
                      <a:r>
                        <a:rPr sz="1200" dirty="0">
                          <a:latin typeface="Arial MT"/>
                          <a:cs typeface="Arial MT"/>
                        </a:rPr>
                        <a:t> </a:t>
                      </a:r>
                      <a:r>
                        <a:rPr sz="1200" spc="-15" dirty="0">
                          <a:latin typeface="Arial MT"/>
                          <a:cs typeface="Arial MT"/>
                        </a:rPr>
                        <a:t>Ç</a:t>
                      </a:r>
                      <a:r>
                        <a:rPr sz="1200" spc="-10" dirty="0">
                          <a:latin typeface="Arial MT"/>
                          <a:cs typeface="Arial MT"/>
                        </a:rPr>
                        <a:t>OBA</a:t>
                      </a:r>
                      <a:r>
                        <a:rPr sz="1200" dirty="0">
                          <a:latin typeface="Arial MT"/>
                          <a:cs typeface="Arial MT"/>
                        </a:rPr>
                        <a:t>N</a:t>
                      </a:r>
                      <a:endParaRPr sz="1200">
                        <a:latin typeface="Arial MT"/>
                        <a:cs typeface="Arial MT"/>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1005" marR="410845" indent="1905" algn="ctr">
                        <a:lnSpc>
                          <a:spcPct val="100000"/>
                        </a:lnSpc>
                        <a:spcBef>
                          <a:spcPts val="334"/>
                        </a:spcBef>
                      </a:pPr>
                      <a:r>
                        <a:rPr sz="1200" dirty="0">
                          <a:latin typeface="Arial MT"/>
                          <a:cs typeface="Arial MT"/>
                        </a:rPr>
                        <a:t>Arş.</a:t>
                      </a:r>
                      <a:r>
                        <a:rPr sz="1200" spc="-35" dirty="0">
                          <a:latin typeface="Arial MT"/>
                          <a:cs typeface="Arial MT"/>
                        </a:rPr>
                        <a:t> </a:t>
                      </a:r>
                      <a:r>
                        <a:rPr sz="1200" spc="-25" dirty="0">
                          <a:latin typeface="Arial MT"/>
                          <a:cs typeface="Arial MT"/>
                        </a:rPr>
                        <a:t>G</a:t>
                      </a:r>
                      <a:r>
                        <a:rPr sz="1200" spc="-20" dirty="0">
                          <a:latin typeface="Arial MT"/>
                          <a:cs typeface="Arial MT"/>
                        </a:rPr>
                        <a:t>ö</a:t>
                      </a:r>
                      <a:r>
                        <a:rPr sz="1200" spc="-30" dirty="0">
                          <a:latin typeface="Arial MT"/>
                          <a:cs typeface="Arial MT"/>
                        </a:rPr>
                        <a:t>r</a:t>
                      </a:r>
                      <a:r>
                        <a:rPr sz="1200" dirty="0">
                          <a:latin typeface="Arial MT"/>
                          <a:cs typeface="Arial MT"/>
                        </a:rPr>
                        <a:t>.  </a:t>
                      </a:r>
                      <a:r>
                        <a:rPr sz="1200" spc="-15" dirty="0">
                          <a:latin typeface="Arial MT"/>
                          <a:cs typeface="Arial MT"/>
                        </a:rPr>
                        <a:t>Furkancan </a:t>
                      </a:r>
                      <a:r>
                        <a:rPr sz="1200" spc="-10" dirty="0">
                          <a:latin typeface="Arial MT"/>
                          <a:cs typeface="Arial MT"/>
                        </a:rPr>
                        <a:t> </a:t>
                      </a:r>
                      <a:r>
                        <a:rPr sz="1200" spc="-15" dirty="0">
                          <a:latin typeface="Arial MT"/>
                          <a:cs typeface="Arial MT"/>
                        </a:rPr>
                        <a:t>D</a:t>
                      </a:r>
                      <a:r>
                        <a:rPr sz="1200" spc="-10" dirty="0">
                          <a:latin typeface="Arial MT"/>
                          <a:cs typeface="Arial MT"/>
                        </a:rPr>
                        <a:t>E</a:t>
                      </a:r>
                      <a:r>
                        <a:rPr sz="1200" spc="-20" dirty="0">
                          <a:latin typeface="Arial MT"/>
                          <a:cs typeface="Arial MT"/>
                        </a:rPr>
                        <a:t>M</a:t>
                      </a:r>
                      <a:r>
                        <a:rPr sz="1200" spc="-10" dirty="0">
                          <a:latin typeface="Arial MT"/>
                          <a:cs typeface="Arial MT"/>
                        </a:rPr>
                        <a:t>İ</a:t>
                      </a:r>
                      <a:r>
                        <a:rPr sz="1200" spc="-15" dirty="0">
                          <a:latin typeface="Arial MT"/>
                          <a:cs typeface="Arial MT"/>
                        </a:rPr>
                        <a:t>RC</a:t>
                      </a:r>
                      <a:r>
                        <a:rPr sz="1200" spc="-10" dirty="0">
                          <a:latin typeface="Arial MT"/>
                          <a:cs typeface="Arial MT"/>
                        </a:rPr>
                        <a:t>A</a:t>
                      </a:r>
                      <a:r>
                        <a:rPr sz="1200" dirty="0">
                          <a:latin typeface="Arial MT"/>
                          <a:cs typeface="Arial MT"/>
                        </a:rPr>
                        <a:t>N</a:t>
                      </a: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bl>
          </a:graphicData>
        </a:graphic>
      </p:graphicFrame>
      <p:pic>
        <p:nvPicPr>
          <p:cNvPr id="4" name="object 9">
            <a:extLst>
              <a:ext uri="{FF2B5EF4-FFF2-40B4-BE49-F238E27FC236}">
                <a16:creationId xmlns:a16="http://schemas.microsoft.com/office/drawing/2014/main" id="{2682A8CF-0DCA-DE9E-E9B8-8FEFED0CA4AD}"/>
              </a:ext>
            </a:extLst>
          </p:cNvPr>
          <p:cNvPicPr/>
          <p:nvPr/>
        </p:nvPicPr>
        <p:blipFill>
          <a:blip r:embed="rId4" cstate="print"/>
          <a:stretch>
            <a:fillRect/>
          </a:stretch>
        </p:blipFill>
        <p:spPr>
          <a:xfrm>
            <a:off x="8632729" y="1744216"/>
            <a:ext cx="1345691" cy="1345691"/>
          </a:xfrm>
          <a:prstGeom prst="rect">
            <a:avLst/>
          </a:prstGeom>
        </p:spPr>
      </p:pic>
      <p:pic>
        <p:nvPicPr>
          <p:cNvPr id="6" name="object 10">
            <a:extLst>
              <a:ext uri="{FF2B5EF4-FFF2-40B4-BE49-F238E27FC236}">
                <a16:creationId xmlns:a16="http://schemas.microsoft.com/office/drawing/2014/main" id="{2BB7FB82-B8F4-7912-D055-5C2BB5B84827}"/>
              </a:ext>
            </a:extLst>
          </p:cNvPr>
          <p:cNvPicPr/>
          <p:nvPr/>
        </p:nvPicPr>
        <p:blipFill>
          <a:blip r:embed="rId5" cstate="print"/>
          <a:stretch>
            <a:fillRect/>
          </a:stretch>
        </p:blipFill>
        <p:spPr>
          <a:xfrm>
            <a:off x="5425090" y="1748026"/>
            <a:ext cx="1338072" cy="1338072"/>
          </a:xfrm>
          <a:prstGeom prst="rect">
            <a:avLst/>
          </a:prstGeom>
        </p:spPr>
      </p:pic>
      <p:pic>
        <p:nvPicPr>
          <p:cNvPr id="7" name="object 13">
            <a:extLst>
              <a:ext uri="{FF2B5EF4-FFF2-40B4-BE49-F238E27FC236}">
                <a16:creationId xmlns:a16="http://schemas.microsoft.com/office/drawing/2014/main" id="{CD292D86-7856-93F1-A731-1BBCA530C7C2}"/>
              </a:ext>
            </a:extLst>
          </p:cNvPr>
          <p:cNvPicPr/>
          <p:nvPr/>
        </p:nvPicPr>
        <p:blipFill>
          <a:blip r:embed="rId6" cstate="print"/>
          <a:stretch>
            <a:fillRect/>
          </a:stretch>
        </p:blipFill>
        <p:spPr>
          <a:xfrm>
            <a:off x="10247115" y="1730476"/>
            <a:ext cx="1345692" cy="1341119"/>
          </a:xfrm>
          <a:prstGeom prst="rect">
            <a:avLst/>
          </a:prstGeom>
        </p:spPr>
      </p:pic>
      <p:pic>
        <p:nvPicPr>
          <p:cNvPr id="8" name="object 15">
            <a:extLst>
              <a:ext uri="{FF2B5EF4-FFF2-40B4-BE49-F238E27FC236}">
                <a16:creationId xmlns:a16="http://schemas.microsoft.com/office/drawing/2014/main" id="{BB846B10-F641-7E2F-5EBC-1FC63C467F48}"/>
              </a:ext>
            </a:extLst>
          </p:cNvPr>
          <p:cNvPicPr/>
          <p:nvPr/>
        </p:nvPicPr>
        <p:blipFill>
          <a:blip r:embed="rId7" cstate="print"/>
          <a:stretch>
            <a:fillRect/>
          </a:stretch>
        </p:blipFill>
        <p:spPr>
          <a:xfrm>
            <a:off x="2894076" y="4163567"/>
            <a:ext cx="1345691" cy="1347216"/>
          </a:xfrm>
          <a:prstGeom prst="rect">
            <a:avLst/>
          </a:prstGeom>
        </p:spPr>
      </p:pic>
      <p:pic>
        <p:nvPicPr>
          <p:cNvPr id="9" name="object 16">
            <a:extLst>
              <a:ext uri="{FF2B5EF4-FFF2-40B4-BE49-F238E27FC236}">
                <a16:creationId xmlns:a16="http://schemas.microsoft.com/office/drawing/2014/main" id="{CE90231A-8B61-7A8D-512F-1A1CDC0C1527}"/>
              </a:ext>
            </a:extLst>
          </p:cNvPr>
          <p:cNvPicPr/>
          <p:nvPr/>
        </p:nvPicPr>
        <p:blipFill>
          <a:blip r:embed="rId8" cstate="print"/>
          <a:stretch>
            <a:fillRect/>
          </a:stretch>
        </p:blipFill>
        <p:spPr>
          <a:xfrm>
            <a:off x="4532376" y="4158996"/>
            <a:ext cx="1347215" cy="1345691"/>
          </a:xfrm>
          <a:prstGeom prst="rect">
            <a:avLst/>
          </a:prstGeom>
        </p:spPr>
      </p:pic>
      <p:pic>
        <p:nvPicPr>
          <p:cNvPr id="10" name="object 17">
            <a:extLst>
              <a:ext uri="{FF2B5EF4-FFF2-40B4-BE49-F238E27FC236}">
                <a16:creationId xmlns:a16="http://schemas.microsoft.com/office/drawing/2014/main" id="{64B93DBE-6928-E7F9-5448-5E2ECA8159E2}"/>
              </a:ext>
            </a:extLst>
          </p:cNvPr>
          <p:cNvPicPr/>
          <p:nvPr/>
        </p:nvPicPr>
        <p:blipFill>
          <a:blip r:embed="rId9" cstate="print"/>
          <a:stretch>
            <a:fillRect/>
          </a:stretch>
        </p:blipFill>
        <p:spPr>
          <a:xfrm>
            <a:off x="7798307" y="4158996"/>
            <a:ext cx="1345692" cy="1345691"/>
          </a:xfrm>
          <a:prstGeom prst="rect">
            <a:avLst/>
          </a:prstGeom>
        </p:spPr>
      </p:pic>
      <p:pic>
        <p:nvPicPr>
          <p:cNvPr id="11" name="object 18">
            <a:extLst>
              <a:ext uri="{FF2B5EF4-FFF2-40B4-BE49-F238E27FC236}">
                <a16:creationId xmlns:a16="http://schemas.microsoft.com/office/drawing/2014/main" id="{02C68FDF-19A5-4A42-7D3B-65B6CE7313E7}"/>
              </a:ext>
            </a:extLst>
          </p:cNvPr>
          <p:cNvPicPr/>
          <p:nvPr/>
        </p:nvPicPr>
        <p:blipFill>
          <a:blip r:embed="rId10" cstate="print"/>
          <a:stretch>
            <a:fillRect/>
          </a:stretch>
        </p:blipFill>
        <p:spPr>
          <a:xfrm>
            <a:off x="9435083" y="4111752"/>
            <a:ext cx="1347216" cy="1345692"/>
          </a:xfrm>
          <a:prstGeom prst="rect">
            <a:avLst/>
          </a:prstGeom>
        </p:spPr>
      </p:pic>
      <p:pic>
        <p:nvPicPr>
          <p:cNvPr id="12" name="object 19">
            <a:extLst>
              <a:ext uri="{FF2B5EF4-FFF2-40B4-BE49-F238E27FC236}">
                <a16:creationId xmlns:a16="http://schemas.microsoft.com/office/drawing/2014/main" id="{C49A1753-D0D7-D801-C1F6-BA545405D165}"/>
              </a:ext>
            </a:extLst>
          </p:cNvPr>
          <p:cNvPicPr/>
          <p:nvPr/>
        </p:nvPicPr>
        <p:blipFill>
          <a:blip r:embed="rId11" cstate="print"/>
          <a:stretch>
            <a:fillRect/>
          </a:stretch>
        </p:blipFill>
        <p:spPr>
          <a:xfrm>
            <a:off x="6170676" y="4165091"/>
            <a:ext cx="1347216" cy="1347216"/>
          </a:xfrm>
          <a:prstGeom prst="rect">
            <a:avLst/>
          </a:prstGeom>
        </p:spPr>
      </p:pic>
      <p:pic>
        <p:nvPicPr>
          <p:cNvPr id="15" name="object 14">
            <a:extLst>
              <a:ext uri="{FF2B5EF4-FFF2-40B4-BE49-F238E27FC236}">
                <a16:creationId xmlns:a16="http://schemas.microsoft.com/office/drawing/2014/main" id="{A63C5725-C5BE-646D-45F2-6823FE62EAE1}"/>
              </a:ext>
            </a:extLst>
          </p:cNvPr>
          <p:cNvPicPr/>
          <p:nvPr/>
        </p:nvPicPr>
        <p:blipFill>
          <a:blip r:embed="rId12" cstate="print"/>
          <a:stretch>
            <a:fillRect/>
          </a:stretch>
        </p:blipFill>
        <p:spPr>
          <a:xfrm>
            <a:off x="2134774" y="1722691"/>
            <a:ext cx="1345692" cy="1345500"/>
          </a:xfrm>
          <a:prstGeom prst="rect">
            <a:avLst/>
          </a:prstGeom>
        </p:spPr>
      </p:pic>
      <p:pic>
        <p:nvPicPr>
          <p:cNvPr id="16" name="object 11">
            <a:extLst>
              <a:ext uri="{FF2B5EF4-FFF2-40B4-BE49-F238E27FC236}">
                <a16:creationId xmlns:a16="http://schemas.microsoft.com/office/drawing/2014/main" id="{9900CE2D-2759-DA1D-298C-8D15D61315B4}"/>
              </a:ext>
            </a:extLst>
          </p:cNvPr>
          <p:cNvPicPr/>
          <p:nvPr/>
        </p:nvPicPr>
        <p:blipFill>
          <a:blip r:embed="rId13" cstate="print"/>
          <a:stretch>
            <a:fillRect/>
          </a:stretch>
        </p:blipFill>
        <p:spPr>
          <a:xfrm>
            <a:off x="3816510" y="1641347"/>
            <a:ext cx="1199509" cy="1427988"/>
          </a:xfrm>
          <a:prstGeom prst="rect">
            <a:avLst/>
          </a:prstGeom>
        </p:spPr>
      </p:pic>
      <p:pic>
        <p:nvPicPr>
          <p:cNvPr id="17" name="object 12">
            <a:extLst>
              <a:ext uri="{FF2B5EF4-FFF2-40B4-BE49-F238E27FC236}">
                <a16:creationId xmlns:a16="http://schemas.microsoft.com/office/drawing/2014/main" id="{D239601F-661E-6817-DF0E-AFF887910477}"/>
              </a:ext>
            </a:extLst>
          </p:cNvPr>
          <p:cNvPicPr/>
          <p:nvPr/>
        </p:nvPicPr>
        <p:blipFill>
          <a:blip r:embed="rId14" cstate="print"/>
          <a:stretch>
            <a:fillRect/>
          </a:stretch>
        </p:blipFill>
        <p:spPr>
          <a:xfrm>
            <a:off x="6984018" y="1737335"/>
            <a:ext cx="1383791" cy="1345692"/>
          </a:xfrm>
          <a:prstGeom prst="rect">
            <a:avLst/>
          </a:prstGeom>
        </p:spPr>
      </p:pic>
      <p:pic>
        <p:nvPicPr>
          <p:cNvPr id="18" name="Picture 2">
            <a:extLst>
              <a:ext uri="{FF2B5EF4-FFF2-40B4-BE49-F238E27FC236}">
                <a16:creationId xmlns:a16="http://schemas.microsoft.com/office/drawing/2014/main" id="{A8942457-51EB-2FD3-9587-2DDCFBAF161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6707" y="4158996"/>
            <a:ext cx="1338072" cy="13380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5C9A152-B063-638E-2E03-A1E15C4EFD9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328" y="1737335"/>
            <a:ext cx="1223021" cy="13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39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88676C4-158A-45B6-818D-A844DF1DFD65}"/>
              </a:ext>
            </a:extLst>
          </p:cNvPr>
          <p:cNvPicPr>
            <a:picLocks noChangeAspect="1"/>
          </p:cNvPicPr>
          <p:nvPr/>
        </p:nvPicPr>
        <p:blipFill>
          <a:blip r:embed="rId2">
            <a:duotone>
              <a:prstClr val="black"/>
              <a:schemeClr val="accent1">
                <a:tint val="45000"/>
                <a:satMod val="400000"/>
              </a:schemeClr>
            </a:duotone>
          </a:blip>
          <a:stretch>
            <a:fillRect/>
          </a:stretch>
        </p:blipFill>
        <p:spPr>
          <a:xfrm>
            <a:off x="502967" y="919550"/>
            <a:ext cx="508864" cy="508864"/>
          </a:xfrm>
          <a:prstGeom prst="rect">
            <a:avLst/>
          </a:prstGeom>
        </p:spPr>
      </p:pic>
      <p:pic>
        <p:nvPicPr>
          <p:cNvPr id="5" name="Resim 4"/>
          <p:cNvPicPr>
            <a:picLocks noChangeAspect="1"/>
          </p:cNvPicPr>
          <p:nvPr/>
        </p:nvPicPr>
        <p:blipFill>
          <a:blip r:embed="rId3"/>
          <a:stretch>
            <a:fillRect/>
          </a:stretch>
        </p:blipFill>
        <p:spPr>
          <a:xfrm rot="16200000">
            <a:off x="10926093" y="5394699"/>
            <a:ext cx="1572567" cy="312177"/>
          </a:xfrm>
          <a:prstGeom prst="rect">
            <a:avLst/>
          </a:prstGeom>
        </p:spPr>
      </p:pic>
      <p:sp>
        <p:nvSpPr>
          <p:cNvPr id="13" name="Metin kutusu 12"/>
          <p:cNvSpPr txBox="1"/>
          <p:nvPr/>
        </p:nvSpPr>
        <p:spPr>
          <a:xfrm>
            <a:off x="1049155" y="1001029"/>
            <a:ext cx="7016817" cy="538609"/>
          </a:xfrm>
          <a:prstGeom prst="rect">
            <a:avLst/>
          </a:prstGeom>
          <a:noFill/>
        </p:spPr>
        <p:txBody>
          <a:bodyPr wrap="square" rtlCol="0">
            <a:spAutoFit/>
          </a:bodyPr>
          <a:lstStyle/>
          <a:p>
            <a:r>
              <a:rPr lang="tr-TR" sz="2900" dirty="0">
                <a:solidFill>
                  <a:schemeClr val="accent1">
                    <a:lumMod val="50000"/>
                  </a:schemeClr>
                </a:solidFill>
                <a:latin typeface="Roboto" pitchFamily="2" charset="0"/>
                <a:ea typeface="Roboto" pitchFamily="2" charset="0"/>
              </a:rPr>
              <a:t>Neden Biz?</a:t>
            </a:r>
          </a:p>
        </p:txBody>
      </p:sp>
      <p:sp>
        <p:nvSpPr>
          <p:cNvPr id="14" name="Metin kutusu 13"/>
          <p:cNvSpPr txBox="1"/>
          <p:nvPr/>
        </p:nvSpPr>
        <p:spPr>
          <a:xfrm>
            <a:off x="502967" y="2203152"/>
            <a:ext cx="4377740" cy="646331"/>
          </a:xfrm>
          <a:prstGeom prst="rect">
            <a:avLst/>
          </a:prstGeom>
          <a:noFill/>
        </p:spPr>
        <p:txBody>
          <a:bodyPr wrap="square" rtlCol="0">
            <a:spAutoFit/>
          </a:bodyPr>
          <a:lstStyle/>
          <a:p>
            <a:pPr marL="285750" indent="-285750">
              <a:buFont typeface="Arial" panose="020B0604020202020204" pitchFamily="34" charset="0"/>
              <a:buChar char="•"/>
            </a:pPr>
            <a:endParaRPr lang="tr-TR" dirty="0">
              <a:latin typeface="Roboto" pitchFamily="2" charset="0"/>
              <a:ea typeface="Roboto" pitchFamily="2" charset="0"/>
            </a:endParaRPr>
          </a:p>
          <a:p>
            <a:pPr marL="285750" indent="-285750">
              <a:buFont typeface="Arial" panose="020B0604020202020204" pitchFamily="34" charset="0"/>
              <a:buChar char="•"/>
            </a:pPr>
            <a:endParaRPr lang="tr-TR" dirty="0">
              <a:latin typeface="Roboto" pitchFamily="2" charset="0"/>
              <a:ea typeface="Roboto" pitchFamily="2" charset="0"/>
            </a:endParaRPr>
          </a:p>
        </p:txBody>
      </p:sp>
      <p:sp>
        <p:nvSpPr>
          <p:cNvPr id="3" name="object 4">
            <a:extLst>
              <a:ext uri="{FF2B5EF4-FFF2-40B4-BE49-F238E27FC236}">
                <a16:creationId xmlns:a16="http://schemas.microsoft.com/office/drawing/2014/main" id="{B578C080-7C03-C70B-036C-64381629343C}"/>
              </a:ext>
            </a:extLst>
          </p:cNvPr>
          <p:cNvSpPr txBox="1"/>
          <p:nvPr/>
        </p:nvSpPr>
        <p:spPr>
          <a:xfrm>
            <a:off x="1378204" y="1979259"/>
            <a:ext cx="3581400" cy="2967479"/>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4160" indent="-251460">
              <a:lnSpc>
                <a:spcPct val="100000"/>
              </a:lnSpc>
              <a:spcBef>
                <a:spcPts val="100"/>
              </a:spcBef>
              <a:buChar char="•"/>
              <a:tabLst>
                <a:tab pos="263525" algn="l"/>
                <a:tab pos="264160" algn="l"/>
              </a:tabLst>
            </a:pPr>
            <a:r>
              <a:rPr sz="1800" dirty="0">
                <a:latin typeface="Arial MT"/>
                <a:cs typeface="Arial MT"/>
              </a:rPr>
              <a:t>Uygulamalı Dersler</a:t>
            </a:r>
            <a:endParaRPr sz="1800">
              <a:latin typeface="Arial MT"/>
              <a:cs typeface="Arial MT"/>
            </a:endParaRPr>
          </a:p>
          <a:p>
            <a:pPr>
              <a:lnSpc>
                <a:spcPct val="100000"/>
              </a:lnSpc>
              <a:spcBef>
                <a:spcPts val="20"/>
              </a:spcBef>
              <a:buFont typeface="Arial MT"/>
              <a:buChar char="•"/>
            </a:pPr>
            <a:endParaRPr sz="1650">
              <a:latin typeface="Arial MT"/>
              <a:cs typeface="Arial MT"/>
            </a:endParaRPr>
          </a:p>
          <a:p>
            <a:pPr marL="264160" indent="-251460">
              <a:lnSpc>
                <a:spcPct val="100000"/>
              </a:lnSpc>
              <a:buChar char="•"/>
              <a:tabLst>
                <a:tab pos="263525" algn="l"/>
                <a:tab pos="264160" algn="l"/>
              </a:tabLst>
            </a:pPr>
            <a:r>
              <a:rPr sz="1800" dirty="0">
                <a:latin typeface="Arial MT"/>
                <a:cs typeface="Arial MT"/>
              </a:rPr>
              <a:t>Modern Derslik ve Altyapı İmkânı</a:t>
            </a:r>
            <a:endParaRPr sz="1800">
              <a:latin typeface="Arial MT"/>
              <a:cs typeface="Arial MT"/>
            </a:endParaRPr>
          </a:p>
          <a:p>
            <a:pPr>
              <a:lnSpc>
                <a:spcPct val="100000"/>
              </a:lnSpc>
              <a:spcBef>
                <a:spcPts val="25"/>
              </a:spcBef>
              <a:buFont typeface="Arial MT"/>
              <a:buChar char="•"/>
            </a:pPr>
            <a:endParaRPr sz="1650">
              <a:latin typeface="Arial MT"/>
              <a:cs typeface="Arial MT"/>
            </a:endParaRPr>
          </a:p>
          <a:p>
            <a:pPr marL="264160" indent="-251460">
              <a:lnSpc>
                <a:spcPct val="100000"/>
              </a:lnSpc>
              <a:buChar char="•"/>
              <a:tabLst>
                <a:tab pos="263525" algn="l"/>
                <a:tab pos="264160" algn="l"/>
              </a:tabLst>
            </a:pPr>
            <a:r>
              <a:rPr sz="1800" dirty="0">
                <a:latin typeface="Arial MT"/>
                <a:cs typeface="Arial MT"/>
              </a:rPr>
              <a:t>Sıcakkanlı İletişim ve Aile Ortamı</a:t>
            </a:r>
            <a:endParaRPr sz="1800">
              <a:latin typeface="Arial MT"/>
              <a:cs typeface="Arial MT"/>
            </a:endParaRPr>
          </a:p>
          <a:p>
            <a:pPr>
              <a:lnSpc>
                <a:spcPct val="100000"/>
              </a:lnSpc>
              <a:spcBef>
                <a:spcPts val="25"/>
              </a:spcBef>
              <a:buFont typeface="Arial MT"/>
              <a:buChar char="•"/>
            </a:pPr>
            <a:endParaRPr sz="1650">
              <a:latin typeface="Arial MT"/>
              <a:cs typeface="Arial MT"/>
            </a:endParaRPr>
          </a:p>
          <a:p>
            <a:pPr marL="264160" indent="-251460">
              <a:lnSpc>
                <a:spcPct val="100000"/>
              </a:lnSpc>
              <a:buChar char="•"/>
              <a:tabLst>
                <a:tab pos="263525" algn="l"/>
                <a:tab pos="264160" algn="l"/>
              </a:tabLst>
            </a:pPr>
            <a:r>
              <a:rPr sz="1800" dirty="0">
                <a:latin typeface="Arial MT"/>
                <a:cs typeface="Arial MT"/>
              </a:rPr>
              <a:t>Yabancı Dil İmkânı</a:t>
            </a:r>
            <a:endParaRPr sz="1800">
              <a:latin typeface="Arial MT"/>
              <a:cs typeface="Arial MT"/>
            </a:endParaRPr>
          </a:p>
          <a:p>
            <a:pPr>
              <a:lnSpc>
                <a:spcPct val="100000"/>
              </a:lnSpc>
              <a:spcBef>
                <a:spcPts val="25"/>
              </a:spcBef>
              <a:buFont typeface="Arial MT"/>
              <a:buChar char="•"/>
            </a:pPr>
            <a:endParaRPr sz="1650">
              <a:latin typeface="Arial MT"/>
              <a:cs typeface="Arial MT"/>
            </a:endParaRPr>
          </a:p>
          <a:p>
            <a:pPr marL="264160" indent="-251460">
              <a:lnSpc>
                <a:spcPct val="100000"/>
              </a:lnSpc>
              <a:buChar char="•"/>
              <a:tabLst>
                <a:tab pos="263525" algn="l"/>
                <a:tab pos="264160" algn="l"/>
              </a:tabLst>
            </a:pPr>
            <a:r>
              <a:rPr sz="1800" dirty="0">
                <a:latin typeface="Arial MT"/>
                <a:cs typeface="Arial MT"/>
              </a:rPr>
              <a:t>Sektör Uzmanlarıyla Çalışabilme</a:t>
            </a:r>
            <a:endParaRPr sz="1800">
              <a:latin typeface="Arial MT"/>
              <a:cs typeface="Arial MT"/>
            </a:endParaRPr>
          </a:p>
        </p:txBody>
      </p:sp>
      <p:sp>
        <p:nvSpPr>
          <p:cNvPr id="6" name="object 5">
            <a:extLst>
              <a:ext uri="{FF2B5EF4-FFF2-40B4-BE49-F238E27FC236}">
                <a16:creationId xmlns:a16="http://schemas.microsoft.com/office/drawing/2014/main" id="{6C75622F-B40A-9DF9-BC1F-2CFF9759C674}"/>
              </a:ext>
            </a:extLst>
          </p:cNvPr>
          <p:cNvSpPr txBox="1"/>
          <p:nvPr/>
        </p:nvSpPr>
        <p:spPr>
          <a:xfrm>
            <a:off x="6836282" y="1911263"/>
            <a:ext cx="3977514" cy="2531462"/>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4160" marR="5080" indent="-251460">
              <a:lnSpc>
                <a:spcPct val="100000"/>
              </a:lnSpc>
              <a:spcBef>
                <a:spcPts val="100"/>
              </a:spcBef>
              <a:buChar char="•"/>
              <a:tabLst>
                <a:tab pos="263525" algn="l"/>
                <a:tab pos="264160" algn="l"/>
              </a:tabLst>
            </a:pPr>
            <a:r>
              <a:rPr sz="1800" dirty="0">
                <a:latin typeface="Arial MT"/>
                <a:cs typeface="Arial MT"/>
              </a:rPr>
              <a:t>Akademik Çalışmalara  Destek ve Proje Tabanlı  Düşünme</a:t>
            </a:r>
          </a:p>
          <a:p>
            <a:pPr>
              <a:lnSpc>
                <a:spcPct val="100000"/>
              </a:lnSpc>
              <a:spcBef>
                <a:spcPts val="25"/>
              </a:spcBef>
              <a:buFont typeface="Arial MT"/>
              <a:buChar char="•"/>
            </a:pPr>
            <a:endParaRPr sz="1650" dirty="0">
              <a:latin typeface="Arial MT"/>
              <a:cs typeface="Arial MT"/>
            </a:endParaRPr>
          </a:p>
          <a:p>
            <a:pPr marL="264160" indent="-251460">
              <a:lnSpc>
                <a:spcPct val="100000"/>
              </a:lnSpc>
              <a:buChar char="•"/>
              <a:tabLst>
                <a:tab pos="263525" algn="l"/>
                <a:tab pos="264160" algn="l"/>
              </a:tabLst>
            </a:pPr>
            <a:r>
              <a:rPr sz="1800" dirty="0">
                <a:latin typeface="Arial MT"/>
                <a:cs typeface="Arial MT"/>
              </a:rPr>
              <a:t>Öğrenci Toplulukları</a:t>
            </a:r>
          </a:p>
          <a:p>
            <a:pPr>
              <a:lnSpc>
                <a:spcPct val="100000"/>
              </a:lnSpc>
              <a:spcBef>
                <a:spcPts val="25"/>
              </a:spcBef>
              <a:buFont typeface="Arial MT"/>
              <a:buChar char="•"/>
            </a:pPr>
            <a:endParaRPr sz="1650" dirty="0">
              <a:latin typeface="Arial MT"/>
              <a:cs typeface="Arial MT"/>
            </a:endParaRPr>
          </a:p>
          <a:p>
            <a:pPr marL="264160" indent="-251460">
              <a:lnSpc>
                <a:spcPct val="100000"/>
              </a:lnSpc>
              <a:buChar char="•"/>
              <a:tabLst>
                <a:tab pos="263525" algn="l"/>
                <a:tab pos="264160" algn="l"/>
              </a:tabLst>
            </a:pPr>
            <a:r>
              <a:rPr sz="1800" dirty="0" err="1">
                <a:latin typeface="Arial MT"/>
                <a:cs typeface="Arial MT"/>
              </a:rPr>
              <a:t>Sosyal</a:t>
            </a:r>
            <a:r>
              <a:rPr sz="1800" dirty="0">
                <a:latin typeface="Arial MT"/>
                <a:cs typeface="Arial MT"/>
              </a:rPr>
              <a:t> </a:t>
            </a:r>
            <a:r>
              <a:rPr sz="1800" dirty="0" err="1">
                <a:latin typeface="Arial MT"/>
                <a:cs typeface="Arial MT"/>
              </a:rPr>
              <a:t>Faaliyetler</a:t>
            </a:r>
            <a:endParaRPr sz="1800" dirty="0">
              <a:latin typeface="Arial MT"/>
              <a:cs typeface="Arial MT"/>
            </a:endParaRPr>
          </a:p>
          <a:p>
            <a:pPr marL="264160" indent="-251460">
              <a:lnSpc>
                <a:spcPct val="100000"/>
              </a:lnSpc>
              <a:spcBef>
                <a:spcPts val="480"/>
              </a:spcBef>
              <a:buChar char="•"/>
              <a:tabLst>
                <a:tab pos="263525" algn="l"/>
                <a:tab pos="264160" algn="l"/>
              </a:tabLst>
            </a:pPr>
            <a:r>
              <a:rPr sz="1800" dirty="0">
                <a:latin typeface="Arial MT"/>
                <a:cs typeface="Arial MT"/>
              </a:rPr>
              <a:t>ÇAP İmkânı</a:t>
            </a:r>
          </a:p>
          <a:p>
            <a:pPr>
              <a:lnSpc>
                <a:spcPct val="100000"/>
              </a:lnSpc>
              <a:spcBef>
                <a:spcPts val="35"/>
              </a:spcBef>
              <a:buFont typeface="Arial MT"/>
              <a:buChar char="•"/>
            </a:pPr>
            <a:endParaRPr sz="1850" dirty="0">
              <a:latin typeface="Arial MT"/>
              <a:cs typeface="Arial MT"/>
            </a:endParaRPr>
          </a:p>
          <a:p>
            <a:pPr marL="264160" indent="-251460">
              <a:lnSpc>
                <a:spcPct val="100000"/>
              </a:lnSpc>
              <a:buChar char="•"/>
              <a:tabLst>
                <a:tab pos="263525" algn="l"/>
                <a:tab pos="264160" algn="l"/>
              </a:tabLst>
            </a:pPr>
            <a:r>
              <a:rPr sz="1800" dirty="0">
                <a:latin typeface="Arial MT"/>
                <a:cs typeface="Arial MT"/>
              </a:rPr>
              <a:t>Erasmus İmkânı</a:t>
            </a:r>
          </a:p>
        </p:txBody>
      </p:sp>
    </p:spTree>
    <p:extLst>
      <p:ext uri="{BB962C8B-B14F-4D97-AF65-F5344CB8AC3E}">
        <p14:creationId xmlns:p14="http://schemas.microsoft.com/office/powerpoint/2010/main" val="122484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88676C4-158A-45B6-818D-A844DF1DFD65}"/>
              </a:ext>
            </a:extLst>
          </p:cNvPr>
          <p:cNvPicPr>
            <a:picLocks noChangeAspect="1"/>
          </p:cNvPicPr>
          <p:nvPr/>
        </p:nvPicPr>
        <p:blipFill>
          <a:blip r:embed="rId2">
            <a:duotone>
              <a:prstClr val="black"/>
              <a:schemeClr val="accent1">
                <a:tint val="45000"/>
                <a:satMod val="400000"/>
              </a:schemeClr>
            </a:duotone>
          </a:blip>
          <a:stretch>
            <a:fillRect/>
          </a:stretch>
        </p:blipFill>
        <p:spPr>
          <a:xfrm>
            <a:off x="502967" y="919550"/>
            <a:ext cx="508864" cy="508864"/>
          </a:xfrm>
          <a:prstGeom prst="rect">
            <a:avLst/>
          </a:prstGeom>
        </p:spPr>
      </p:pic>
      <p:pic>
        <p:nvPicPr>
          <p:cNvPr id="5" name="Resim 4"/>
          <p:cNvPicPr>
            <a:picLocks noChangeAspect="1"/>
          </p:cNvPicPr>
          <p:nvPr/>
        </p:nvPicPr>
        <p:blipFill>
          <a:blip r:embed="rId3"/>
          <a:stretch>
            <a:fillRect/>
          </a:stretch>
        </p:blipFill>
        <p:spPr>
          <a:xfrm rot="16200000">
            <a:off x="10926093" y="5394699"/>
            <a:ext cx="1572567" cy="312177"/>
          </a:xfrm>
          <a:prstGeom prst="rect">
            <a:avLst/>
          </a:prstGeom>
        </p:spPr>
      </p:pic>
      <p:sp>
        <p:nvSpPr>
          <p:cNvPr id="13" name="Metin kutusu 12"/>
          <p:cNvSpPr txBox="1"/>
          <p:nvPr/>
        </p:nvSpPr>
        <p:spPr>
          <a:xfrm>
            <a:off x="1049155" y="1001029"/>
            <a:ext cx="7016817" cy="538609"/>
          </a:xfrm>
          <a:prstGeom prst="rect">
            <a:avLst/>
          </a:prstGeom>
          <a:noFill/>
        </p:spPr>
        <p:txBody>
          <a:bodyPr wrap="square" rtlCol="0">
            <a:spAutoFit/>
          </a:bodyPr>
          <a:lstStyle/>
          <a:p>
            <a:r>
              <a:rPr lang="tr-TR" sz="2900" dirty="0">
                <a:solidFill>
                  <a:schemeClr val="accent1">
                    <a:lumMod val="50000"/>
                  </a:schemeClr>
                </a:solidFill>
                <a:latin typeface="Roboto" pitchFamily="2" charset="0"/>
                <a:ea typeface="Roboto" pitchFamily="2" charset="0"/>
              </a:rPr>
              <a:t>Neden Biz?</a:t>
            </a:r>
          </a:p>
        </p:txBody>
      </p:sp>
      <p:sp>
        <p:nvSpPr>
          <p:cNvPr id="14" name="Metin kutusu 13"/>
          <p:cNvSpPr txBox="1"/>
          <p:nvPr/>
        </p:nvSpPr>
        <p:spPr>
          <a:xfrm>
            <a:off x="502967" y="2203152"/>
            <a:ext cx="4377740" cy="646331"/>
          </a:xfrm>
          <a:prstGeom prst="rect">
            <a:avLst/>
          </a:prstGeom>
          <a:noFill/>
        </p:spPr>
        <p:txBody>
          <a:bodyPr wrap="square" rtlCol="0">
            <a:spAutoFit/>
          </a:bodyPr>
          <a:lstStyle/>
          <a:p>
            <a:pPr marL="285750" indent="-285750">
              <a:buFont typeface="Arial" panose="020B0604020202020204" pitchFamily="34" charset="0"/>
              <a:buChar char="•"/>
            </a:pPr>
            <a:endParaRPr lang="tr-TR" dirty="0">
              <a:latin typeface="Roboto" pitchFamily="2" charset="0"/>
              <a:ea typeface="Roboto" pitchFamily="2" charset="0"/>
            </a:endParaRPr>
          </a:p>
          <a:p>
            <a:pPr marL="285750" indent="-285750">
              <a:buFont typeface="Arial" panose="020B0604020202020204" pitchFamily="34" charset="0"/>
              <a:buChar char="•"/>
            </a:pPr>
            <a:endParaRPr lang="tr-TR" dirty="0">
              <a:latin typeface="Roboto" pitchFamily="2" charset="0"/>
              <a:ea typeface="Roboto" pitchFamily="2" charset="0"/>
            </a:endParaRPr>
          </a:p>
        </p:txBody>
      </p:sp>
      <p:sp>
        <p:nvSpPr>
          <p:cNvPr id="4" name="object 7">
            <a:extLst>
              <a:ext uri="{FF2B5EF4-FFF2-40B4-BE49-F238E27FC236}">
                <a16:creationId xmlns:a16="http://schemas.microsoft.com/office/drawing/2014/main" id="{74C34403-74F0-549B-0324-248C236CFF91}"/>
              </a:ext>
            </a:extLst>
          </p:cNvPr>
          <p:cNvSpPr txBox="1"/>
          <p:nvPr/>
        </p:nvSpPr>
        <p:spPr>
          <a:xfrm>
            <a:off x="504768" y="2719281"/>
            <a:ext cx="4615790" cy="574040"/>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nSpc>
                <a:spcPct val="100000"/>
              </a:lnSpc>
              <a:spcBef>
                <a:spcPts val="100"/>
              </a:spcBef>
              <a:tabLst>
                <a:tab pos="963294" algn="l"/>
                <a:tab pos="2434590" algn="l"/>
                <a:tab pos="3847465" algn="l"/>
              </a:tabLst>
            </a:pPr>
            <a:r>
              <a:rPr sz="1800" dirty="0">
                <a:latin typeface="Arial MT"/>
                <a:cs typeface="Arial MT"/>
              </a:rPr>
              <a:t>Yazılım	Mühendisliği	Bölümü’nde	</a:t>
            </a:r>
            <a:r>
              <a:rPr sz="1800" dirty="0" err="1">
                <a:latin typeface="Arial MT"/>
                <a:cs typeface="Arial MT"/>
              </a:rPr>
              <a:t>toplam</a:t>
            </a:r>
            <a:r>
              <a:rPr sz="1800" dirty="0">
                <a:latin typeface="Arial MT"/>
                <a:cs typeface="Arial MT"/>
              </a:rPr>
              <a:t>  </a:t>
            </a:r>
            <a:r>
              <a:rPr lang="tr-TR" sz="1800" dirty="0">
                <a:latin typeface="Arial MT"/>
                <a:cs typeface="Arial MT"/>
              </a:rPr>
              <a:t>358 </a:t>
            </a:r>
            <a:r>
              <a:rPr sz="1800" dirty="0" err="1">
                <a:latin typeface="Arial MT"/>
                <a:cs typeface="Arial MT"/>
              </a:rPr>
              <a:t>öğrenci</a:t>
            </a:r>
            <a:r>
              <a:rPr sz="1800" dirty="0">
                <a:latin typeface="Arial MT"/>
                <a:cs typeface="Arial MT"/>
              </a:rPr>
              <a:t> bulunmaktadır. </a:t>
            </a:r>
            <a:r>
              <a:rPr sz="1800" dirty="0" err="1">
                <a:latin typeface="Arial MT"/>
                <a:cs typeface="Arial MT"/>
              </a:rPr>
              <a:t>Şekil</a:t>
            </a:r>
            <a:r>
              <a:rPr sz="1800" dirty="0">
                <a:latin typeface="Arial MT"/>
                <a:cs typeface="Arial MT"/>
              </a:rPr>
              <a:t> 1’de yıllara</a:t>
            </a:r>
          </a:p>
        </p:txBody>
      </p:sp>
      <p:sp>
        <p:nvSpPr>
          <p:cNvPr id="7" name="object 8">
            <a:extLst>
              <a:ext uri="{FF2B5EF4-FFF2-40B4-BE49-F238E27FC236}">
                <a16:creationId xmlns:a16="http://schemas.microsoft.com/office/drawing/2014/main" id="{C0F7AC6A-BDBE-9513-0274-E1E2BBB809BA}"/>
              </a:ext>
            </a:extLst>
          </p:cNvPr>
          <p:cNvSpPr txBox="1"/>
          <p:nvPr/>
        </p:nvSpPr>
        <p:spPr>
          <a:xfrm>
            <a:off x="2157140" y="3267921"/>
            <a:ext cx="2888615" cy="299720"/>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00"/>
              </a:spcBef>
              <a:tabLst>
                <a:tab pos="1183005" algn="l"/>
                <a:tab pos="2283460" algn="l"/>
              </a:tabLst>
            </a:pPr>
            <a:r>
              <a:rPr sz="1800" dirty="0">
                <a:latin typeface="Arial MT"/>
                <a:cs typeface="Arial MT"/>
              </a:rPr>
              <a:t>yaptıran	öğrenci	sayısı</a:t>
            </a:r>
          </a:p>
        </p:txBody>
      </p:sp>
      <p:sp>
        <p:nvSpPr>
          <p:cNvPr id="8" name="object 9">
            <a:extLst>
              <a:ext uri="{FF2B5EF4-FFF2-40B4-BE49-F238E27FC236}">
                <a16:creationId xmlns:a16="http://schemas.microsoft.com/office/drawing/2014/main" id="{F9C42A33-6E3D-6080-F525-0BBE62C95819}"/>
              </a:ext>
            </a:extLst>
          </p:cNvPr>
          <p:cNvSpPr txBox="1"/>
          <p:nvPr/>
        </p:nvSpPr>
        <p:spPr>
          <a:xfrm>
            <a:off x="504768" y="3267921"/>
            <a:ext cx="2035232" cy="566822"/>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00"/>
              </a:spcBef>
              <a:tabLst>
                <a:tab pos="824865" algn="l"/>
              </a:tabLst>
            </a:pPr>
            <a:r>
              <a:rPr sz="1800" dirty="0">
                <a:latin typeface="Arial MT"/>
                <a:cs typeface="Arial MT"/>
              </a:rPr>
              <a:t>göre	kayıt</a:t>
            </a:r>
          </a:p>
          <a:p>
            <a:pPr marL="12700">
              <a:lnSpc>
                <a:spcPct val="100000"/>
              </a:lnSpc>
            </a:pPr>
            <a:r>
              <a:rPr sz="1800" dirty="0">
                <a:latin typeface="Arial MT"/>
                <a:cs typeface="Arial MT"/>
              </a:rPr>
              <a:t>verilmektedir.</a:t>
            </a:r>
          </a:p>
        </p:txBody>
      </p:sp>
      <p:sp>
        <p:nvSpPr>
          <p:cNvPr id="9" name="object 10">
            <a:extLst>
              <a:ext uri="{FF2B5EF4-FFF2-40B4-BE49-F238E27FC236}">
                <a16:creationId xmlns:a16="http://schemas.microsoft.com/office/drawing/2014/main" id="{AFA025D4-5979-5C1D-1727-34680D666191}"/>
              </a:ext>
            </a:extLst>
          </p:cNvPr>
          <p:cNvSpPr txBox="1"/>
          <p:nvPr/>
        </p:nvSpPr>
        <p:spPr>
          <a:xfrm>
            <a:off x="6092997" y="5118692"/>
            <a:ext cx="4176395" cy="574040"/>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nSpc>
                <a:spcPct val="100000"/>
              </a:lnSpc>
              <a:spcBef>
                <a:spcPts val="100"/>
              </a:spcBef>
            </a:pPr>
            <a:r>
              <a:rPr sz="1800" dirty="0">
                <a:latin typeface="Arial MT"/>
                <a:cs typeface="Arial MT"/>
              </a:rPr>
              <a:t>Şekil 1. Yıllara göre kayıt yaptıran öğrenci  sayısı</a:t>
            </a:r>
            <a:endParaRPr sz="1800">
              <a:latin typeface="Arial MT"/>
              <a:cs typeface="Arial MT"/>
            </a:endParaRPr>
          </a:p>
        </p:txBody>
      </p:sp>
      <p:graphicFrame>
        <p:nvGraphicFramePr>
          <p:cNvPr id="10" name="Chart 12">
            <a:extLst>
              <a:ext uri="{FF2B5EF4-FFF2-40B4-BE49-F238E27FC236}">
                <a16:creationId xmlns:a16="http://schemas.microsoft.com/office/drawing/2014/main" id="{FFA42085-A2EF-BD47-0A28-938F4091050E}"/>
              </a:ext>
            </a:extLst>
          </p:cNvPr>
          <p:cNvGraphicFramePr/>
          <p:nvPr>
            <p:extLst>
              <p:ext uri="{D42A27DB-BD31-4B8C-83A1-F6EECF244321}">
                <p14:modId xmlns:p14="http://schemas.microsoft.com/office/powerpoint/2010/main" val="2985788596"/>
              </p:ext>
            </p:extLst>
          </p:nvPr>
        </p:nvGraphicFramePr>
        <p:xfrm>
          <a:off x="5120557" y="1165269"/>
          <a:ext cx="6566675" cy="39149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376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88676C4-158A-45B6-818D-A844DF1DFD65}"/>
              </a:ext>
            </a:extLst>
          </p:cNvPr>
          <p:cNvPicPr>
            <a:picLocks noChangeAspect="1"/>
          </p:cNvPicPr>
          <p:nvPr/>
        </p:nvPicPr>
        <p:blipFill>
          <a:blip r:embed="rId2">
            <a:duotone>
              <a:prstClr val="black"/>
              <a:schemeClr val="accent1">
                <a:tint val="45000"/>
                <a:satMod val="400000"/>
              </a:schemeClr>
            </a:duotone>
          </a:blip>
          <a:stretch>
            <a:fillRect/>
          </a:stretch>
        </p:blipFill>
        <p:spPr>
          <a:xfrm>
            <a:off x="502967" y="919550"/>
            <a:ext cx="508864" cy="508864"/>
          </a:xfrm>
          <a:prstGeom prst="rect">
            <a:avLst/>
          </a:prstGeom>
        </p:spPr>
      </p:pic>
      <p:pic>
        <p:nvPicPr>
          <p:cNvPr id="5" name="Resim 4"/>
          <p:cNvPicPr>
            <a:picLocks noChangeAspect="1"/>
          </p:cNvPicPr>
          <p:nvPr/>
        </p:nvPicPr>
        <p:blipFill>
          <a:blip r:embed="rId3"/>
          <a:stretch>
            <a:fillRect/>
          </a:stretch>
        </p:blipFill>
        <p:spPr>
          <a:xfrm rot="16200000">
            <a:off x="10926093" y="5394699"/>
            <a:ext cx="1572567" cy="312177"/>
          </a:xfrm>
          <a:prstGeom prst="rect">
            <a:avLst/>
          </a:prstGeom>
        </p:spPr>
      </p:pic>
      <p:sp>
        <p:nvSpPr>
          <p:cNvPr id="13" name="Metin kutusu 12"/>
          <p:cNvSpPr txBox="1"/>
          <p:nvPr/>
        </p:nvSpPr>
        <p:spPr>
          <a:xfrm>
            <a:off x="1049155" y="1001029"/>
            <a:ext cx="7016817" cy="538609"/>
          </a:xfrm>
          <a:prstGeom prst="rect">
            <a:avLst/>
          </a:prstGeom>
          <a:noFill/>
        </p:spPr>
        <p:txBody>
          <a:bodyPr wrap="square" rtlCol="0">
            <a:spAutoFit/>
          </a:bodyPr>
          <a:lstStyle/>
          <a:p>
            <a:r>
              <a:rPr lang="tr-TR" sz="2900" dirty="0">
                <a:solidFill>
                  <a:schemeClr val="accent1">
                    <a:lumMod val="50000"/>
                  </a:schemeClr>
                </a:solidFill>
                <a:latin typeface="Roboto" pitchFamily="2" charset="0"/>
                <a:ea typeface="Roboto" pitchFamily="2" charset="0"/>
              </a:rPr>
              <a:t>Neden Biz?</a:t>
            </a:r>
          </a:p>
        </p:txBody>
      </p:sp>
      <p:sp>
        <p:nvSpPr>
          <p:cNvPr id="14" name="Metin kutusu 13"/>
          <p:cNvSpPr txBox="1"/>
          <p:nvPr/>
        </p:nvSpPr>
        <p:spPr>
          <a:xfrm>
            <a:off x="502967" y="2203152"/>
            <a:ext cx="4377740" cy="369332"/>
          </a:xfrm>
          <a:prstGeom prst="rect">
            <a:avLst/>
          </a:prstGeom>
          <a:noFill/>
        </p:spPr>
        <p:txBody>
          <a:bodyPr wrap="square" rtlCol="0">
            <a:spAutoFit/>
          </a:bodyPr>
          <a:lstStyle/>
          <a:p>
            <a:pPr marL="285750" indent="-285750">
              <a:buFont typeface="Arial" panose="020B0604020202020204" pitchFamily="34" charset="0"/>
              <a:buChar char="•"/>
            </a:pPr>
            <a:r>
              <a:rPr lang="tr-TR"/>
              <a:t>Bölüm Tercih ve Doluluk  Oranları</a:t>
            </a:r>
            <a:endParaRPr lang="tr-TR" dirty="0">
              <a:latin typeface="Roboto" pitchFamily="2" charset="0"/>
              <a:ea typeface="Roboto" pitchFamily="2" charset="0"/>
            </a:endParaRPr>
          </a:p>
        </p:txBody>
      </p:sp>
      <p:graphicFrame>
        <p:nvGraphicFramePr>
          <p:cNvPr id="4" name="object 6">
            <a:extLst>
              <a:ext uri="{FF2B5EF4-FFF2-40B4-BE49-F238E27FC236}">
                <a16:creationId xmlns:a16="http://schemas.microsoft.com/office/drawing/2014/main" id="{77B3FBA5-BA01-3DCB-6ED2-F213E13E671A}"/>
              </a:ext>
            </a:extLst>
          </p:cNvPr>
          <p:cNvGraphicFramePr>
            <a:graphicFrameLocks noGrp="1"/>
          </p:cNvGraphicFramePr>
          <p:nvPr>
            <p:extLst>
              <p:ext uri="{D42A27DB-BD31-4B8C-83A1-F6EECF244321}">
                <p14:modId xmlns:p14="http://schemas.microsoft.com/office/powerpoint/2010/main" val="4095789104"/>
              </p:ext>
            </p:extLst>
          </p:nvPr>
        </p:nvGraphicFramePr>
        <p:xfrm>
          <a:off x="1601470" y="2893441"/>
          <a:ext cx="8990330" cy="2979393"/>
        </p:xfrm>
        <a:graphic>
          <a:graphicData uri="http://schemas.openxmlformats.org/drawingml/2006/table">
            <a:tbl>
              <a:tblPr firstRow="1" bandRow="1">
                <a:tableStyleId>{3C2FFA5D-87B4-456A-9821-1D502468CF0F}</a:tableStyleId>
              </a:tblPr>
              <a:tblGrid>
                <a:gridCol w="1123315">
                  <a:extLst>
                    <a:ext uri="{9D8B030D-6E8A-4147-A177-3AD203B41FA5}">
                      <a16:colId xmlns:a16="http://schemas.microsoft.com/office/drawing/2014/main" val="20000"/>
                    </a:ext>
                  </a:extLst>
                </a:gridCol>
                <a:gridCol w="2493010">
                  <a:extLst>
                    <a:ext uri="{9D8B030D-6E8A-4147-A177-3AD203B41FA5}">
                      <a16:colId xmlns:a16="http://schemas.microsoft.com/office/drawing/2014/main" val="20001"/>
                    </a:ext>
                  </a:extLst>
                </a:gridCol>
                <a:gridCol w="2879090">
                  <a:extLst>
                    <a:ext uri="{9D8B030D-6E8A-4147-A177-3AD203B41FA5}">
                      <a16:colId xmlns:a16="http://schemas.microsoft.com/office/drawing/2014/main" val="20002"/>
                    </a:ext>
                  </a:extLst>
                </a:gridCol>
                <a:gridCol w="2494915">
                  <a:extLst>
                    <a:ext uri="{9D8B030D-6E8A-4147-A177-3AD203B41FA5}">
                      <a16:colId xmlns:a16="http://schemas.microsoft.com/office/drawing/2014/main" val="20003"/>
                    </a:ext>
                  </a:extLst>
                </a:gridCol>
              </a:tblGrid>
              <a:tr h="764540">
                <a:tc>
                  <a:txBody>
                    <a:bodyPr/>
                    <a:lstStyle/>
                    <a:p>
                      <a:pPr marL="91440">
                        <a:lnSpc>
                          <a:spcPct val="100000"/>
                        </a:lnSpc>
                        <a:spcBef>
                          <a:spcPts val="245"/>
                        </a:spcBef>
                      </a:pPr>
                      <a:r>
                        <a:rPr sz="1800" b="1" dirty="0">
                          <a:solidFill>
                            <a:srgbClr val="FFFFFF"/>
                          </a:solidFill>
                        </a:rPr>
                        <a:t>Yıl</a:t>
                      </a:r>
                      <a:endParaRPr sz="1800" dirty="0">
                        <a:latin typeface="Calibri"/>
                        <a:cs typeface="Calibri"/>
                      </a:endParaRPr>
                    </a:p>
                  </a:txBody>
                  <a:tcPr marL="0" marR="0" marT="31115" marB="0"/>
                </a:tc>
                <a:tc>
                  <a:txBody>
                    <a:bodyPr/>
                    <a:lstStyle/>
                    <a:p>
                      <a:pPr marL="568325">
                        <a:lnSpc>
                          <a:spcPct val="100000"/>
                        </a:lnSpc>
                        <a:spcBef>
                          <a:spcPts val="245"/>
                        </a:spcBef>
                      </a:pPr>
                      <a:r>
                        <a:rPr sz="1800" b="1" spc="-5" dirty="0">
                          <a:solidFill>
                            <a:srgbClr val="FFFFFF"/>
                          </a:solidFill>
                        </a:rPr>
                        <a:t>Kontenjan</a:t>
                      </a:r>
                      <a:r>
                        <a:rPr sz="1800" b="1" spc="-65" dirty="0">
                          <a:solidFill>
                            <a:srgbClr val="FFFFFF"/>
                          </a:solidFill>
                        </a:rPr>
                        <a:t> </a:t>
                      </a:r>
                      <a:r>
                        <a:rPr sz="1800" b="1" dirty="0">
                          <a:solidFill>
                            <a:srgbClr val="FFFFFF"/>
                          </a:solidFill>
                        </a:rPr>
                        <a:t>Sayısı</a:t>
                      </a:r>
                      <a:endParaRPr sz="1800" dirty="0">
                        <a:latin typeface="Calibri"/>
                        <a:cs typeface="Calibri"/>
                      </a:endParaRPr>
                    </a:p>
                  </a:txBody>
                  <a:tcPr marL="0" marR="0" marT="31115" marB="0"/>
                </a:tc>
                <a:tc>
                  <a:txBody>
                    <a:bodyPr/>
                    <a:lstStyle/>
                    <a:p>
                      <a:pPr marL="361315">
                        <a:lnSpc>
                          <a:spcPct val="100000"/>
                        </a:lnSpc>
                        <a:spcBef>
                          <a:spcPts val="245"/>
                        </a:spcBef>
                      </a:pPr>
                      <a:r>
                        <a:rPr sz="1800" b="1" spc="-5" dirty="0">
                          <a:solidFill>
                            <a:srgbClr val="FFFFFF"/>
                          </a:solidFill>
                        </a:rPr>
                        <a:t>Yerleşen</a:t>
                      </a:r>
                      <a:r>
                        <a:rPr sz="1800" b="1" spc="-25" dirty="0">
                          <a:solidFill>
                            <a:srgbClr val="FFFFFF"/>
                          </a:solidFill>
                        </a:rPr>
                        <a:t> </a:t>
                      </a:r>
                      <a:r>
                        <a:rPr sz="1800" b="1" spc="-10" dirty="0">
                          <a:solidFill>
                            <a:srgbClr val="FFFFFF"/>
                          </a:solidFill>
                        </a:rPr>
                        <a:t>Öğrenci</a:t>
                      </a:r>
                      <a:r>
                        <a:rPr sz="1800" b="1" spc="-50" dirty="0">
                          <a:solidFill>
                            <a:srgbClr val="FFFFFF"/>
                          </a:solidFill>
                        </a:rPr>
                        <a:t> </a:t>
                      </a:r>
                      <a:r>
                        <a:rPr sz="1800" b="1" dirty="0">
                          <a:solidFill>
                            <a:srgbClr val="FFFFFF"/>
                          </a:solidFill>
                        </a:rPr>
                        <a:t>Sayısı</a:t>
                      </a:r>
                      <a:endParaRPr sz="1800" dirty="0">
                        <a:latin typeface="Calibri"/>
                        <a:cs typeface="Calibri"/>
                      </a:endParaRPr>
                    </a:p>
                  </a:txBody>
                  <a:tcPr marL="0" marR="0" marT="31115" marB="0"/>
                </a:tc>
                <a:tc>
                  <a:txBody>
                    <a:bodyPr/>
                    <a:lstStyle/>
                    <a:p>
                      <a:pPr marL="339090">
                        <a:lnSpc>
                          <a:spcPct val="100000"/>
                        </a:lnSpc>
                        <a:spcBef>
                          <a:spcPts val="245"/>
                        </a:spcBef>
                      </a:pPr>
                      <a:r>
                        <a:rPr sz="1800" b="1" dirty="0">
                          <a:solidFill>
                            <a:srgbClr val="FFFFFF"/>
                          </a:solidFill>
                        </a:rPr>
                        <a:t>Doluluk</a:t>
                      </a:r>
                      <a:r>
                        <a:rPr sz="1800" b="1" spc="-65" dirty="0">
                          <a:solidFill>
                            <a:srgbClr val="FFFFFF"/>
                          </a:solidFill>
                        </a:rPr>
                        <a:t> </a:t>
                      </a:r>
                      <a:r>
                        <a:rPr sz="1800" b="1" spc="-5" dirty="0">
                          <a:solidFill>
                            <a:srgbClr val="FFFFFF"/>
                          </a:solidFill>
                        </a:rPr>
                        <a:t>Oranı</a:t>
                      </a:r>
                      <a:endParaRPr sz="1800" dirty="0">
                        <a:latin typeface="Calibri"/>
                        <a:cs typeface="Calibri"/>
                      </a:endParaRPr>
                    </a:p>
                  </a:txBody>
                  <a:tcPr marL="0" marR="0" marT="31115" marB="0"/>
                </a:tc>
                <a:extLst>
                  <a:ext uri="{0D108BD9-81ED-4DB2-BD59-A6C34878D82A}">
                    <a16:rowId xmlns:a16="http://schemas.microsoft.com/office/drawing/2014/main" val="10000"/>
                  </a:ext>
                </a:extLst>
              </a:tr>
              <a:tr h="442976">
                <a:tc>
                  <a:txBody>
                    <a:bodyPr/>
                    <a:lstStyle/>
                    <a:p>
                      <a:pPr marL="91440">
                        <a:lnSpc>
                          <a:spcPct val="100000"/>
                        </a:lnSpc>
                        <a:spcBef>
                          <a:spcPts val="245"/>
                        </a:spcBef>
                      </a:pPr>
                      <a:r>
                        <a:rPr lang="tr-TR" sz="1800" dirty="0">
                          <a:latin typeface="Calibri"/>
                          <a:cs typeface="Calibri"/>
                        </a:rPr>
                        <a:t>2023</a:t>
                      </a:r>
                      <a:endParaRPr lang="en-US" sz="1800" dirty="0">
                        <a:latin typeface="Calibri"/>
                        <a:cs typeface="Calibri"/>
                      </a:endParaRPr>
                    </a:p>
                  </a:txBody>
                  <a:tcPr marL="0" marR="0" marT="31115" marB="0"/>
                </a:tc>
                <a:tc>
                  <a:txBody>
                    <a:bodyPr/>
                    <a:lstStyle/>
                    <a:p>
                      <a:pPr marL="568325">
                        <a:lnSpc>
                          <a:spcPct val="100000"/>
                        </a:lnSpc>
                        <a:spcBef>
                          <a:spcPts val="245"/>
                        </a:spcBef>
                      </a:pPr>
                      <a:r>
                        <a:rPr lang="tr-TR" sz="1800" dirty="0">
                          <a:latin typeface="Calibri"/>
                          <a:cs typeface="Calibri"/>
                        </a:rPr>
                        <a:t>70</a:t>
                      </a:r>
                      <a:endParaRPr sz="1800" dirty="0">
                        <a:latin typeface="Calibri"/>
                        <a:cs typeface="Calibri"/>
                      </a:endParaRPr>
                    </a:p>
                  </a:txBody>
                  <a:tcPr marL="0" marR="0" marT="31115" marB="0"/>
                </a:tc>
                <a:tc>
                  <a:txBody>
                    <a:bodyPr/>
                    <a:lstStyle/>
                    <a:p>
                      <a:pPr marL="361315">
                        <a:lnSpc>
                          <a:spcPct val="100000"/>
                        </a:lnSpc>
                        <a:spcBef>
                          <a:spcPts val="245"/>
                        </a:spcBef>
                      </a:pPr>
                      <a:r>
                        <a:rPr lang="tr-TR" sz="1800" dirty="0">
                          <a:latin typeface="Calibri"/>
                          <a:cs typeface="Calibri"/>
                        </a:rPr>
                        <a:t>70</a:t>
                      </a:r>
                      <a:endParaRPr sz="1800" dirty="0">
                        <a:latin typeface="Calibri"/>
                        <a:cs typeface="Calibri"/>
                      </a:endParaRPr>
                    </a:p>
                  </a:txBody>
                  <a:tcPr marL="0" marR="0" marT="31115" marB="0"/>
                </a:tc>
                <a:tc>
                  <a:txBody>
                    <a:bodyPr/>
                    <a:lstStyle/>
                    <a:p>
                      <a:pPr marL="339090" marR="0" lvl="0" indent="0" algn="l" defTabSz="914400" rtl="0" eaLnBrk="1" fontAlgn="auto" latinLnBrk="0" hangingPunct="1">
                        <a:lnSpc>
                          <a:spcPct val="100000"/>
                        </a:lnSpc>
                        <a:spcBef>
                          <a:spcPts val="245"/>
                        </a:spcBef>
                        <a:spcAft>
                          <a:spcPts val="0"/>
                        </a:spcAft>
                        <a:buClrTx/>
                        <a:buSzTx/>
                        <a:buFontTx/>
                        <a:buNone/>
                        <a:tabLst/>
                        <a:defRPr/>
                      </a:pPr>
                      <a:r>
                        <a:rPr lang="tr-TR" sz="1800" dirty="0"/>
                        <a:t>%100</a:t>
                      </a:r>
                    </a:p>
                  </a:txBody>
                  <a:tcPr marL="0" marR="0" marT="31115" marB="0"/>
                </a:tc>
                <a:extLst>
                  <a:ext uri="{0D108BD9-81ED-4DB2-BD59-A6C34878D82A}">
                    <a16:rowId xmlns:a16="http://schemas.microsoft.com/office/drawing/2014/main" val="3474433111"/>
                  </a:ext>
                </a:extLst>
              </a:tr>
              <a:tr h="442976">
                <a:tc>
                  <a:txBody>
                    <a:bodyPr/>
                    <a:lstStyle/>
                    <a:p>
                      <a:pPr marL="91440">
                        <a:lnSpc>
                          <a:spcPct val="100000"/>
                        </a:lnSpc>
                        <a:spcBef>
                          <a:spcPts val="245"/>
                        </a:spcBef>
                      </a:pPr>
                      <a:r>
                        <a:rPr lang="en-US" sz="1800" spc="-5" dirty="0"/>
                        <a:t>2022</a:t>
                      </a:r>
                      <a:endParaRPr lang="en-US" sz="1800" dirty="0">
                        <a:latin typeface="Calibri"/>
                        <a:cs typeface="Calibri"/>
                      </a:endParaRPr>
                    </a:p>
                  </a:txBody>
                  <a:tcPr marL="0" marR="0" marT="31115" marB="0"/>
                </a:tc>
                <a:tc>
                  <a:txBody>
                    <a:bodyPr/>
                    <a:lstStyle/>
                    <a:p>
                      <a:pPr marL="568325">
                        <a:lnSpc>
                          <a:spcPct val="100000"/>
                        </a:lnSpc>
                        <a:spcBef>
                          <a:spcPts val="245"/>
                        </a:spcBef>
                      </a:pPr>
                      <a:r>
                        <a:rPr sz="1800" spc="-5" dirty="0"/>
                        <a:t>60</a:t>
                      </a:r>
                      <a:endParaRPr sz="1800" dirty="0">
                        <a:latin typeface="Calibri"/>
                        <a:cs typeface="Calibri"/>
                      </a:endParaRPr>
                    </a:p>
                  </a:txBody>
                  <a:tcPr marL="0" marR="0" marT="31115" marB="0"/>
                </a:tc>
                <a:tc>
                  <a:txBody>
                    <a:bodyPr/>
                    <a:lstStyle/>
                    <a:p>
                      <a:pPr marL="361315">
                        <a:lnSpc>
                          <a:spcPct val="100000"/>
                        </a:lnSpc>
                        <a:spcBef>
                          <a:spcPts val="245"/>
                        </a:spcBef>
                      </a:pPr>
                      <a:r>
                        <a:rPr sz="1800" spc="-5" dirty="0"/>
                        <a:t>60</a:t>
                      </a:r>
                      <a:endParaRPr sz="1800" dirty="0">
                        <a:latin typeface="Calibri"/>
                        <a:cs typeface="Calibri"/>
                      </a:endParaRPr>
                    </a:p>
                  </a:txBody>
                  <a:tcPr marL="0" marR="0" marT="31115" marB="0"/>
                </a:tc>
                <a:tc>
                  <a:txBody>
                    <a:bodyPr/>
                    <a:lstStyle/>
                    <a:p>
                      <a:pPr marL="339090">
                        <a:lnSpc>
                          <a:spcPct val="100000"/>
                        </a:lnSpc>
                        <a:spcBef>
                          <a:spcPts val="245"/>
                        </a:spcBef>
                      </a:pPr>
                      <a:r>
                        <a:rPr sz="1800" dirty="0"/>
                        <a:t>%100</a:t>
                      </a:r>
                      <a:endParaRPr lang="tr-TR" sz="1800" dirty="0"/>
                    </a:p>
                  </a:txBody>
                  <a:tcPr marL="0" marR="0" marT="31115" marB="0"/>
                </a:tc>
                <a:extLst>
                  <a:ext uri="{0D108BD9-81ED-4DB2-BD59-A6C34878D82A}">
                    <a16:rowId xmlns:a16="http://schemas.microsoft.com/office/drawing/2014/main" val="10001"/>
                  </a:ext>
                </a:extLst>
              </a:tr>
              <a:tr h="443001">
                <a:tc>
                  <a:txBody>
                    <a:bodyPr/>
                    <a:lstStyle/>
                    <a:p>
                      <a:pPr marL="91440">
                        <a:lnSpc>
                          <a:spcPct val="100000"/>
                        </a:lnSpc>
                        <a:spcBef>
                          <a:spcPts val="245"/>
                        </a:spcBef>
                      </a:pPr>
                      <a:r>
                        <a:rPr lang="en-US" sz="1800" spc="-5" dirty="0"/>
                        <a:t>2021</a:t>
                      </a:r>
                      <a:endParaRPr lang="en-US" sz="1800" dirty="0">
                        <a:latin typeface="Calibri"/>
                        <a:cs typeface="Calibri"/>
                      </a:endParaRPr>
                    </a:p>
                  </a:txBody>
                  <a:tcPr marL="0" marR="0" marT="31115" marB="0"/>
                </a:tc>
                <a:tc>
                  <a:txBody>
                    <a:bodyPr/>
                    <a:lstStyle/>
                    <a:p>
                      <a:pPr marL="568325">
                        <a:lnSpc>
                          <a:spcPct val="100000"/>
                        </a:lnSpc>
                        <a:spcBef>
                          <a:spcPts val="245"/>
                        </a:spcBef>
                      </a:pPr>
                      <a:r>
                        <a:rPr sz="1800" spc="-5" dirty="0"/>
                        <a:t>60</a:t>
                      </a:r>
                      <a:endParaRPr sz="1800" dirty="0">
                        <a:latin typeface="Calibri"/>
                        <a:cs typeface="Calibri"/>
                      </a:endParaRPr>
                    </a:p>
                  </a:txBody>
                  <a:tcPr marL="0" marR="0" marT="31115" marB="0"/>
                </a:tc>
                <a:tc>
                  <a:txBody>
                    <a:bodyPr/>
                    <a:lstStyle/>
                    <a:p>
                      <a:pPr marL="361315">
                        <a:lnSpc>
                          <a:spcPct val="100000"/>
                        </a:lnSpc>
                        <a:spcBef>
                          <a:spcPts val="245"/>
                        </a:spcBef>
                      </a:pPr>
                      <a:r>
                        <a:rPr sz="1800" spc="-5" dirty="0"/>
                        <a:t>60</a:t>
                      </a:r>
                      <a:endParaRPr sz="1800">
                        <a:latin typeface="Calibri"/>
                        <a:cs typeface="Calibri"/>
                      </a:endParaRPr>
                    </a:p>
                  </a:txBody>
                  <a:tcPr marL="0" marR="0" marT="31115" marB="0"/>
                </a:tc>
                <a:tc>
                  <a:txBody>
                    <a:bodyPr/>
                    <a:lstStyle/>
                    <a:p>
                      <a:pPr marL="339090">
                        <a:lnSpc>
                          <a:spcPct val="100000"/>
                        </a:lnSpc>
                        <a:spcBef>
                          <a:spcPts val="245"/>
                        </a:spcBef>
                      </a:pPr>
                      <a:r>
                        <a:rPr sz="1800" dirty="0"/>
                        <a:t>%100</a:t>
                      </a:r>
                      <a:endParaRPr lang="en-US" sz="1800" dirty="0">
                        <a:latin typeface="Calibri"/>
                        <a:cs typeface="Calibri"/>
                      </a:endParaRPr>
                    </a:p>
                  </a:txBody>
                  <a:tcPr marL="0" marR="0" marT="31115" marB="0"/>
                </a:tc>
                <a:extLst>
                  <a:ext uri="{0D108BD9-81ED-4DB2-BD59-A6C34878D82A}">
                    <a16:rowId xmlns:a16="http://schemas.microsoft.com/office/drawing/2014/main" val="10002"/>
                  </a:ext>
                </a:extLst>
              </a:tr>
              <a:tr h="442950">
                <a:tc>
                  <a:txBody>
                    <a:bodyPr/>
                    <a:lstStyle/>
                    <a:p>
                      <a:pPr marL="91440">
                        <a:lnSpc>
                          <a:spcPct val="100000"/>
                        </a:lnSpc>
                        <a:spcBef>
                          <a:spcPts val="245"/>
                        </a:spcBef>
                      </a:pPr>
                      <a:r>
                        <a:rPr sz="1800" spc="-5" dirty="0"/>
                        <a:t>2020</a:t>
                      </a:r>
                      <a:endParaRPr sz="1800">
                        <a:latin typeface="Calibri"/>
                        <a:cs typeface="Calibri"/>
                      </a:endParaRPr>
                    </a:p>
                  </a:txBody>
                  <a:tcPr marL="0" marR="0" marT="31115" marB="0"/>
                </a:tc>
                <a:tc>
                  <a:txBody>
                    <a:bodyPr/>
                    <a:lstStyle/>
                    <a:p>
                      <a:pPr marL="568325">
                        <a:lnSpc>
                          <a:spcPct val="100000"/>
                        </a:lnSpc>
                        <a:spcBef>
                          <a:spcPts val="245"/>
                        </a:spcBef>
                      </a:pPr>
                      <a:r>
                        <a:rPr sz="1800" spc="-5" dirty="0"/>
                        <a:t>60</a:t>
                      </a:r>
                      <a:endParaRPr sz="1800" dirty="0">
                        <a:latin typeface="Calibri"/>
                        <a:cs typeface="Calibri"/>
                      </a:endParaRPr>
                    </a:p>
                  </a:txBody>
                  <a:tcPr marL="0" marR="0" marT="31115" marB="0"/>
                </a:tc>
                <a:tc>
                  <a:txBody>
                    <a:bodyPr/>
                    <a:lstStyle/>
                    <a:p>
                      <a:pPr marL="361315">
                        <a:lnSpc>
                          <a:spcPct val="100000"/>
                        </a:lnSpc>
                        <a:spcBef>
                          <a:spcPts val="245"/>
                        </a:spcBef>
                      </a:pPr>
                      <a:r>
                        <a:rPr sz="1800" spc="-5" dirty="0"/>
                        <a:t>60</a:t>
                      </a:r>
                      <a:endParaRPr sz="1800">
                        <a:latin typeface="Calibri"/>
                        <a:cs typeface="Calibri"/>
                      </a:endParaRPr>
                    </a:p>
                  </a:txBody>
                  <a:tcPr marL="0" marR="0" marT="31115" marB="0"/>
                </a:tc>
                <a:tc>
                  <a:txBody>
                    <a:bodyPr/>
                    <a:lstStyle/>
                    <a:p>
                      <a:pPr marL="339090">
                        <a:lnSpc>
                          <a:spcPct val="100000"/>
                        </a:lnSpc>
                        <a:spcBef>
                          <a:spcPts val="245"/>
                        </a:spcBef>
                      </a:pPr>
                      <a:r>
                        <a:rPr sz="1800" spc="-5" dirty="0"/>
                        <a:t>%100</a:t>
                      </a:r>
                      <a:endParaRPr sz="1800">
                        <a:latin typeface="Calibri"/>
                        <a:cs typeface="Calibri"/>
                      </a:endParaRPr>
                    </a:p>
                  </a:txBody>
                  <a:tcPr marL="0" marR="0" marT="31115" marB="0"/>
                </a:tc>
                <a:extLst>
                  <a:ext uri="{0D108BD9-81ED-4DB2-BD59-A6C34878D82A}">
                    <a16:rowId xmlns:a16="http://schemas.microsoft.com/office/drawing/2014/main" val="10003"/>
                  </a:ext>
                </a:extLst>
              </a:tr>
              <a:tr h="442950">
                <a:tc>
                  <a:txBody>
                    <a:bodyPr/>
                    <a:lstStyle/>
                    <a:p>
                      <a:pPr marL="91440">
                        <a:lnSpc>
                          <a:spcPct val="100000"/>
                        </a:lnSpc>
                        <a:spcBef>
                          <a:spcPts val="245"/>
                        </a:spcBef>
                      </a:pPr>
                      <a:r>
                        <a:rPr sz="1800" spc="-5" dirty="0"/>
                        <a:t>2019</a:t>
                      </a:r>
                      <a:endParaRPr sz="1800" dirty="0">
                        <a:latin typeface="Calibri"/>
                        <a:cs typeface="Calibri"/>
                      </a:endParaRPr>
                    </a:p>
                  </a:txBody>
                  <a:tcPr marL="0" marR="0" marT="31115" marB="0"/>
                </a:tc>
                <a:tc>
                  <a:txBody>
                    <a:bodyPr/>
                    <a:lstStyle/>
                    <a:p>
                      <a:pPr marL="568325">
                        <a:lnSpc>
                          <a:spcPct val="100000"/>
                        </a:lnSpc>
                        <a:spcBef>
                          <a:spcPts val="245"/>
                        </a:spcBef>
                      </a:pPr>
                      <a:r>
                        <a:rPr sz="1800" spc="-5" dirty="0"/>
                        <a:t>30</a:t>
                      </a:r>
                      <a:endParaRPr sz="1800">
                        <a:latin typeface="Calibri"/>
                        <a:cs typeface="Calibri"/>
                      </a:endParaRPr>
                    </a:p>
                  </a:txBody>
                  <a:tcPr marL="0" marR="0" marT="31115" marB="0"/>
                </a:tc>
                <a:tc>
                  <a:txBody>
                    <a:bodyPr/>
                    <a:lstStyle/>
                    <a:p>
                      <a:pPr marL="361315">
                        <a:lnSpc>
                          <a:spcPct val="100000"/>
                        </a:lnSpc>
                        <a:spcBef>
                          <a:spcPts val="245"/>
                        </a:spcBef>
                      </a:pPr>
                      <a:r>
                        <a:rPr sz="1800" spc="-5" dirty="0"/>
                        <a:t>30</a:t>
                      </a:r>
                      <a:endParaRPr sz="1800">
                        <a:latin typeface="Calibri"/>
                        <a:cs typeface="Calibri"/>
                      </a:endParaRPr>
                    </a:p>
                  </a:txBody>
                  <a:tcPr marL="0" marR="0" marT="31115" marB="0"/>
                </a:tc>
                <a:tc>
                  <a:txBody>
                    <a:bodyPr/>
                    <a:lstStyle/>
                    <a:p>
                      <a:pPr marL="339090">
                        <a:lnSpc>
                          <a:spcPct val="100000"/>
                        </a:lnSpc>
                        <a:spcBef>
                          <a:spcPts val="245"/>
                        </a:spcBef>
                      </a:pPr>
                      <a:r>
                        <a:rPr sz="1800" dirty="0"/>
                        <a:t>%100</a:t>
                      </a:r>
                      <a:endParaRPr sz="1800" dirty="0">
                        <a:latin typeface="Calibri"/>
                        <a:cs typeface="Calibri"/>
                      </a:endParaRPr>
                    </a:p>
                  </a:txBody>
                  <a:tcPr marL="0" marR="0" marT="31115" marB="0"/>
                </a:tc>
                <a:extLst>
                  <a:ext uri="{0D108BD9-81ED-4DB2-BD59-A6C34878D82A}">
                    <a16:rowId xmlns:a16="http://schemas.microsoft.com/office/drawing/2014/main" val="3020150219"/>
                  </a:ext>
                </a:extLst>
              </a:tr>
            </a:tbl>
          </a:graphicData>
        </a:graphic>
      </p:graphicFrame>
    </p:spTree>
    <p:extLst>
      <p:ext uri="{BB962C8B-B14F-4D97-AF65-F5344CB8AC3E}">
        <p14:creationId xmlns:p14="http://schemas.microsoft.com/office/powerpoint/2010/main" val="83583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874643" y="821636"/>
            <a:ext cx="11064829" cy="538609"/>
          </a:xfrm>
          <a:prstGeom prst="rect">
            <a:avLst/>
          </a:prstGeom>
          <a:noFill/>
        </p:spPr>
        <p:txBody>
          <a:bodyPr wrap="square" rtlCol="0">
            <a:spAutoFit/>
          </a:bodyPr>
          <a:lstStyle/>
          <a:p>
            <a:r>
              <a:rPr lang="tr-TR" sz="2900" dirty="0">
                <a:solidFill>
                  <a:schemeClr val="accent1">
                    <a:lumMod val="50000"/>
                  </a:schemeClr>
                </a:solidFill>
                <a:latin typeface="Roboto" pitchFamily="2" charset="0"/>
                <a:ea typeface="Roboto" pitchFamily="2" charset="0"/>
              </a:rPr>
              <a:t>İmkanlarımız </a:t>
            </a:r>
          </a:p>
        </p:txBody>
      </p:sp>
      <p:pic>
        <p:nvPicPr>
          <p:cNvPr id="14" name="Resim 13">
            <a:extLst>
              <a:ext uri="{FF2B5EF4-FFF2-40B4-BE49-F238E27FC236}">
                <a16:creationId xmlns:a16="http://schemas.microsoft.com/office/drawing/2014/main" id="{D2F221EE-5063-42E9-82A1-08178F7211E3}"/>
              </a:ext>
            </a:extLst>
          </p:cNvPr>
          <p:cNvPicPr>
            <a:picLocks noChangeAspect="1"/>
          </p:cNvPicPr>
          <p:nvPr/>
        </p:nvPicPr>
        <p:blipFill>
          <a:blip r:embed="rId2">
            <a:duotone>
              <a:prstClr val="black"/>
              <a:schemeClr val="accent1">
                <a:tint val="45000"/>
                <a:satMod val="400000"/>
              </a:schemeClr>
            </a:duotone>
          </a:blip>
          <a:stretch>
            <a:fillRect/>
          </a:stretch>
        </p:blipFill>
        <p:spPr>
          <a:xfrm>
            <a:off x="252527" y="998532"/>
            <a:ext cx="508863" cy="508863"/>
          </a:xfrm>
          <a:prstGeom prst="rect">
            <a:avLst/>
          </a:prstGeom>
        </p:spPr>
      </p:pic>
      <p:sp>
        <p:nvSpPr>
          <p:cNvPr id="15" name="Metin kutusu 14"/>
          <p:cNvSpPr txBox="1"/>
          <p:nvPr/>
        </p:nvSpPr>
        <p:spPr>
          <a:xfrm>
            <a:off x="996074" y="2136338"/>
            <a:ext cx="6319126" cy="33701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latin typeface="Roboto" pitchFamily="2" charset="0"/>
                <a:ea typeface="Roboto" pitchFamily="2" charset="0"/>
              </a:rPr>
              <a:t>Lisans ve Lisansüstü Eğitim İmkanı</a:t>
            </a:r>
          </a:p>
          <a:p>
            <a:pPr marL="285750" indent="-285750">
              <a:lnSpc>
                <a:spcPct val="150000"/>
              </a:lnSpc>
              <a:buFont typeface="Arial" panose="020B0604020202020204" pitchFamily="34" charset="0"/>
              <a:buChar char="•"/>
            </a:pPr>
            <a:r>
              <a:rPr lang="tr-TR" dirty="0">
                <a:latin typeface="Roboto" pitchFamily="2" charset="0"/>
                <a:ea typeface="Roboto" pitchFamily="2" charset="0"/>
              </a:rPr>
              <a:t>Çift Anadal Programı</a:t>
            </a:r>
          </a:p>
          <a:p>
            <a:pPr marL="285750" indent="-285750">
              <a:lnSpc>
                <a:spcPct val="150000"/>
              </a:lnSpc>
              <a:buFont typeface="Arial" panose="020B0604020202020204" pitchFamily="34" charset="0"/>
              <a:buChar char="•"/>
            </a:pPr>
            <a:r>
              <a:rPr lang="tr-TR" dirty="0">
                <a:latin typeface="Roboto" pitchFamily="2" charset="0"/>
                <a:ea typeface="Roboto" pitchFamily="2" charset="0"/>
              </a:rPr>
              <a:t>Öğrenci Değişim Programları</a:t>
            </a:r>
          </a:p>
          <a:p>
            <a:pPr marL="285750" indent="-285750">
              <a:lnSpc>
                <a:spcPct val="150000"/>
              </a:lnSpc>
              <a:buFont typeface="Arial" panose="020B0604020202020204" pitchFamily="34" charset="0"/>
              <a:buChar char="•"/>
            </a:pPr>
            <a:r>
              <a:rPr lang="tr-TR" dirty="0">
                <a:latin typeface="Roboto" pitchFamily="2" charset="0"/>
                <a:ea typeface="Roboto" pitchFamily="2" charset="0"/>
              </a:rPr>
              <a:t>Mesleki Deneyim Programları</a:t>
            </a:r>
          </a:p>
          <a:p>
            <a:pPr marL="285750" indent="-285750">
              <a:lnSpc>
                <a:spcPct val="150000"/>
              </a:lnSpc>
              <a:buFont typeface="Arial" panose="020B0604020202020204" pitchFamily="34" charset="0"/>
              <a:buChar char="•"/>
            </a:pPr>
            <a:r>
              <a:rPr lang="tr-TR" dirty="0">
                <a:latin typeface="Roboto" pitchFamily="2" charset="0"/>
                <a:ea typeface="Roboto" pitchFamily="2" charset="0"/>
              </a:rPr>
              <a:t>Öğrenci Toplulukları Faaliyetleri</a:t>
            </a:r>
          </a:p>
          <a:p>
            <a:pPr marL="285750" indent="-285750">
              <a:lnSpc>
                <a:spcPct val="150000"/>
              </a:lnSpc>
              <a:buFont typeface="Arial" panose="020B0604020202020204" pitchFamily="34" charset="0"/>
              <a:buChar char="•"/>
            </a:pPr>
            <a:r>
              <a:rPr lang="tr-TR" dirty="0">
                <a:latin typeface="Roboto" pitchFamily="2" charset="0"/>
                <a:ea typeface="Roboto" pitchFamily="2" charset="0"/>
              </a:rPr>
              <a:t>Modern Derslikler ve Laboratuvarlar</a:t>
            </a:r>
          </a:p>
          <a:p>
            <a:pPr marL="285750" indent="-285750">
              <a:lnSpc>
                <a:spcPct val="150000"/>
              </a:lnSpc>
              <a:buFont typeface="Arial" panose="020B0604020202020204" pitchFamily="34" charset="0"/>
              <a:buChar char="•"/>
            </a:pPr>
            <a:r>
              <a:rPr lang="tr-TR" dirty="0">
                <a:latin typeface="Roboto" pitchFamily="2" charset="0"/>
                <a:ea typeface="Roboto" pitchFamily="2" charset="0"/>
              </a:rPr>
              <a:t>Yapay Zeka Alanında Çalışmalar</a:t>
            </a:r>
          </a:p>
          <a:p>
            <a:pPr marL="285750" indent="-285750">
              <a:lnSpc>
                <a:spcPct val="150000"/>
              </a:lnSpc>
              <a:buFont typeface="Arial" panose="020B0604020202020204" pitchFamily="34" charset="0"/>
              <a:buChar char="•"/>
            </a:pPr>
            <a:r>
              <a:rPr lang="tr-TR" dirty="0">
                <a:latin typeface="Roboto" pitchFamily="2" charset="0"/>
                <a:ea typeface="Roboto" pitchFamily="2" charset="0"/>
              </a:rPr>
              <a:t>Proje Tabanlı Eğitim (Tübitak, </a:t>
            </a:r>
            <a:r>
              <a:rPr lang="tr-TR" dirty="0" err="1">
                <a:latin typeface="Roboto" pitchFamily="2" charset="0"/>
                <a:ea typeface="Roboto" pitchFamily="2" charset="0"/>
              </a:rPr>
              <a:t>Teydeb</a:t>
            </a:r>
            <a:r>
              <a:rPr lang="tr-TR" dirty="0">
                <a:latin typeface="Roboto" pitchFamily="2" charset="0"/>
                <a:ea typeface="Roboto" pitchFamily="2" charset="0"/>
              </a:rPr>
              <a:t>, </a:t>
            </a:r>
            <a:r>
              <a:rPr lang="tr-TR" dirty="0" err="1">
                <a:latin typeface="Roboto" pitchFamily="2" charset="0"/>
                <a:ea typeface="Roboto" pitchFamily="2" charset="0"/>
              </a:rPr>
              <a:t>Ardeb</a:t>
            </a:r>
            <a:r>
              <a:rPr lang="tr-TR" dirty="0">
                <a:latin typeface="Roboto" pitchFamily="2" charset="0"/>
                <a:ea typeface="Roboto" pitchFamily="2" charset="0"/>
              </a:rPr>
              <a:t>, </a:t>
            </a:r>
            <a:r>
              <a:rPr lang="tr-TR" dirty="0" err="1">
                <a:latin typeface="Roboto" pitchFamily="2" charset="0"/>
                <a:ea typeface="Roboto" pitchFamily="2" charset="0"/>
              </a:rPr>
              <a:t>Teknofest</a:t>
            </a:r>
            <a:r>
              <a:rPr lang="tr-TR" dirty="0">
                <a:latin typeface="Roboto" pitchFamily="2" charset="0"/>
                <a:ea typeface="Roboto" pitchFamily="2" charset="0"/>
              </a:rPr>
              <a:t>)</a:t>
            </a:r>
          </a:p>
        </p:txBody>
      </p:sp>
    </p:spTree>
    <p:extLst>
      <p:ext uri="{BB962C8B-B14F-4D97-AF65-F5344CB8AC3E}">
        <p14:creationId xmlns:p14="http://schemas.microsoft.com/office/powerpoint/2010/main" val="188908597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562</Words>
  <Application>Microsoft Office PowerPoint</Application>
  <PresentationFormat>Geniş ekran</PresentationFormat>
  <Paragraphs>110</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Arial MT</vt:lpstr>
      <vt:lpstr>Calibri</vt:lpstr>
      <vt:lpstr>Calibri Light</vt:lpstr>
      <vt:lpstr>Roboto</vt:lpstr>
      <vt:lpstr>Office Teması</vt:lpstr>
      <vt:lpstr>PowerPoint Sunusu</vt:lpstr>
      <vt:lpstr>Tarihçe</vt:lpstr>
      <vt:lpstr>PowerPoint Sunusu</vt:lpstr>
      <vt:lpstr>PowerPoint Sunusu</vt:lpstr>
      <vt:lpstr>PowerPoint Sunusu</vt:lpstr>
      <vt:lpstr>PowerPoint Sunusu</vt:lpstr>
      <vt:lpstr>PowerPoint Sunusu</vt:lpstr>
      <vt:lpstr>PowerPoint Sunusu</vt:lpstr>
      <vt:lpstr>PowerPoint Sunusu</vt:lpstr>
      <vt:lpstr>Bölümün Teknolojik ve Fiziksel Kaynak  Analizi</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Oya Cansu Demirkale</dc:creator>
  <cp:lastModifiedBy>İlker GÜR</cp:lastModifiedBy>
  <cp:revision>94</cp:revision>
  <dcterms:created xsi:type="dcterms:W3CDTF">2022-02-03T19:47:36Z</dcterms:created>
  <dcterms:modified xsi:type="dcterms:W3CDTF">2024-03-18T07:23:45Z</dcterms:modified>
</cp:coreProperties>
</file>